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99" r:id="rId2"/>
  </p:sldMasterIdLst>
  <p:notesMasterIdLst>
    <p:notesMasterId r:id="rId16"/>
  </p:notesMasterIdLst>
  <p:sldIdLst>
    <p:sldId id="464" r:id="rId3"/>
    <p:sldId id="428" r:id="rId4"/>
    <p:sldId id="397" r:id="rId5"/>
    <p:sldId id="398" r:id="rId6"/>
    <p:sldId id="456" r:id="rId7"/>
    <p:sldId id="444" r:id="rId8"/>
    <p:sldId id="435" r:id="rId9"/>
    <p:sldId id="450" r:id="rId10"/>
    <p:sldId id="447" r:id="rId11"/>
    <p:sldId id="462" r:id="rId12"/>
    <p:sldId id="452" r:id="rId13"/>
    <p:sldId id="445" r:id="rId14"/>
    <p:sldId id="463"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B4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68" d="100"/>
          <a:sy n="68" d="100"/>
        </p:scale>
        <p:origin x="1072" y="68"/>
      </p:cViewPr>
      <p:guideLst/>
    </p:cSldViewPr>
  </p:slideViewPr>
  <p:notesTextViewPr>
    <p:cViewPr>
      <p:scale>
        <a:sx n="1" d="1"/>
        <a:sy n="1" d="1"/>
      </p:scale>
      <p:origin x="0" y="0"/>
    </p:cViewPr>
  </p:notesTextViewPr>
  <p:sorterViewPr>
    <p:cViewPr>
      <p:scale>
        <a:sx n="130" d="100"/>
        <a:sy n="13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AA63F0-810F-44F3-8DDC-5E63E22C5029}" type="datetimeFigureOut">
              <a:rPr lang="en-US" smtClean="0"/>
              <a:t>6/1/2020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F8DD1-43F6-49A9-94CC-99C34B9C2940}" type="slidenum">
              <a:rPr lang="en-US" smtClean="0"/>
              <a:t>‹#›</a:t>
            </a:fld>
            <a:endParaRPr lang="en-US"/>
          </a:p>
        </p:txBody>
      </p:sp>
    </p:spTree>
    <p:extLst>
      <p:ext uri="{BB962C8B-B14F-4D97-AF65-F5344CB8AC3E}">
        <p14:creationId xmlns:p14="http://schemas.microsoft.com/office/powerpoint/2010/main" val="1577263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Getting Started:</a:t>
            </a:r>
          </a:p>
          <a:p>
            <a:r>
              <a:rPr lang="en-US" dirty="0"/>
              <a:t>Set</a:t>
            </a:r>
            <a:r>
              <a:rPr lang="en-US" baseline="0" dirty="0"/>
              <a:t> time for a consultation</a:t>
            </a:r>
          </a:p>
          <a:p>
            <a:r>
              <a:rPr lang="en-US" baseline="0" dirty="0"/>
              <a:t>Find out about their organization, learners, educational levels, their clients</a:t>
            </a:r>
          </a:p>
          <a:p>
            <a:r>
              <a:rPr lang="en-US" baseline="0" dirty="0"/>
              <a:t>We can do remote, face-to-face, or hybrid</a:t>
            </a:r>
          </a:p>
          <a:p>
            <a:r>
              <a:rPr lang="en-US" baseline="0" dirty="0"/>
              <a:t>Are you bidding for this </a:t>
            </a:r>
          </a:p>
          <a:p>
            <a:r>
              <a:rPr lang="en-US" baseline="0" dirty="0"/>
              <a:t>Discuss how much</a:t>
            </a:r>
          </a:p>
          <a:p>
            <a:r>
              <a:rPr lang="en-US" baseline="0" dirty="0"/>
              <a:t>Who is the decision maker</a:t>
            </a:r>
          </a:p>
          <a:p>
            <a:r>
              <a:rPr lang="en-US" baseline="0" dirty="0"/>
              <a:t>What are there expectations and show why I am the best choice</a:t>
            </a:r>
          </a:p>
          <a:p>
            <a:r>
              <a:rPr lang="en-US" baseline="0" dirty="0"/>
              <a:t>Send them a proposal (sometimes w/or w/out cost)</a:t>
            </a:r>
          </a:p>
          <a:p>
            <a:r>
              <a:rPr lang="en-US" dirty="0"/>
              <a:t>What your space looks like – logistics</a:t>
            </a:r>
          </a:p>
          <a:p>
            <a:r>
              <a:rPr lang="en-US" dirty="0"/>
              <a:t>They should provide LCD projector for in person, access to Zoom or other skype</a:t>
            </a:r>
            <a:r>
              <a:rPr lang="en-US" baseline="0" dirty="0"/>
              <a:t> meeting space</a:t>
            </a:r>
          </a:p>
          <a:p>
            <a:r>
              <a:rPr lang="en-US" baseline="0" dirty="0"/>
              <a:t>Offer quick tech assistance with online video meeting</a:t>
            </a:r>
          </a:p>
          <a:p>
            <a:r>
              <a:rPr lang="en-US" baseline="0" dirty="0"/>
              <a:t>Individuals pay upfront – could divide into 2-3 if really necessary</a:t>
            </a:r>
          </a:p>
          <a:p>
            <a:r>
              <a:rPr lang="en-US" baseline="0" dirty="0"/>
              <a:t>Groups divide payments into 2-3 payments</a:t>
            </a:r>
          </a:p>
          <a:p>
            <a:r>
              <a:rPr lang="en-US" baseline="0" dirty="0"/>
              <a:t>Purchase your own manuals; normally</a:t>
            </a:r>
            <a:endParaRPr lang="en-US" dirty="0"/>
          </a:p>
          <a:p>
            <a:r>
              <a:rPr lang="en-US" dirty="0"/>
              <a:t>First</a:t>
            </a:r>
            <a:r>
              <a:rPr lang="en-US" baseline="0" dirty="0"/>
              <a:t> payment upfront, month later, and mid. or close to the end session</a:t>
            </a:r>
            <a:endParaRPr lang="en-US" dirty="0"/>
          </a:p>
          <a:p>
            <a:endParaRPr lang="en-US" dirty="0"/>
          </a:p>
          <a:p>
            <a:r>
              <a:rPr lang="en-US" dirty="0"/>
              <a:t>Send a start up email</a:t>
            </a:r>
          </a:p>
          <a:p>
            <a:r>
              <a:rPr lang="en-US" dirty="0"/>
              <a:t>With log in credentials</a:t>
            </a:r>
          </a:p>
          <a:p>
            <a:r>
              <a:rPr lang="en-US" dirty="0"/>
              <a:t>Here’s your first assignment – read and submit something, agreement complete, set up profile</a:t>
            </a:r>
          </a:p>
          <a:p>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76D12D-BCB7-45BB-A7B6-01CAF52C062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997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3" name="Freeform 6" title="Page Number Shape"/>
          <p:cNvSpPr/>
          <p:nvPr/>
        </p:nvSpPr>
        <p:spPr bwMode="auto">
          <a:xfrm>
            <a:off x="8736012"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816685" y="1143294"/>
            <a:ext cx="5275772" cy="4268965"/>
          </a:xfrm>
        </p:spPr>
        <p:txBody>
          <a:bodyPr anchor="t">
            <a:normAutofit/>
          </a:bodyPr>
          <a:lstStyle>
            <a:lvl1pPr algn="l">
              <a:lnSpc>
                <a:spcPct val="85000"/>
              </a:lnSpc>
              <a:defRPr sz="58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816685" y="5537926"/>
            <a:ext cx="5275772" cy="706355"/>
          </a:xfrm>
        </p:spPr>
        <p:txBody>
          <a:bodyPr>
            <a:normAutofit/>
          </a:bodyPr>
          <a:lstStyle>
            <a:lvl1pPr marL="0" indent="0" algn="l">
              <a:lnSpc>
                <a:spcPct val="114000"/>
              </a:lnSpc>
              <a:spcBef>
                <a:spcPts val="0"/>
              </a:spcBef>
              <a:buNone/>
              <a:defRPr sz="1800" b="0" i="1"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a:xfrm>
            <a:off x="816685" y="6314441"/>
            <a:ext cx="1197467" cy="365125"/>
          </a:xfrm>
        </p:spPr>
        <p:txBody>
          <a:bodyPr/>
          <a:lstStyle>
            <a:lvl1pPr algn="l">
              <a:defRPr sz="900">
                <a:solidFill>
                  <a:schemeClr val="tx2"/>
                </a:solidFill>
              </a:defRPr>
            </a:lvl1pPr>
          </a:lstStyle>
          <a:p>
            <a:fld id="{54AB02A5-4FE5-49D9-9E24-09F23B90C450}" type="datetimeFigureOut">
              <a:rPr lang="en-US" smtClean="0"/>
              <a:t>6/1/2020</a:t>
            </a:fld>
            <a:endParaRPr lang="en-US"/>
          </a:p>
        </p:txBody>
      </p:sp>
      <p:sp>
        <p:nvSpPr>
          <p:cNvPr id="5" name="Footer Placeholder 4"/>
          <p:cNvSpPr>
            <a:spLocks noGrp="1"/>
          </p:cNvSpPr>
          <p:nvPr>
            <p:ph type="ftr" sz="quarter" idx="11"/>
          </p:nvPr>
        </p:nvSpPr>
        <p:spPr>
          <a:xfrm>
            <a:off x="2250444" y="6314441"/>
            <a:ext cx="3842012" cy="365125"/>
          </a:xfrm>
        </p:spPr>
        <p:txBody>
          <a:bodyPr/>
          <a:lstStyle>
            <a:lvl1pPr algn="l">
              <a:defRPr b="0">
                <a:solidFill>
                  <a:schemeClr val="tx2"/>
                </a:solidFill>
              </a:defRPr>
            </a:lvl1pPr>
          </a:lstStyle>
          <a:p>
            <a:endParaRPr kumimoji="0" lang="en-US"/>
          </a:p>
        </p:txBody>
      </p:sp>
      <p:sp>
        <p:nvSpPr>
          <p:cNvPr id="6" name="Slide Number Placeholder 5"/>
          <p:cNvSpPr>
            <a:spLocks noGrp="1"/>
          </p:cNvSpPr>
          <p:nvPr>
            <p:ph type="sldNum" sz="quarter" idx="12"/>
          </p:nvPr>
        </p:nvSpPr>
        <p:spPr>
          <a:xfrm>
            <a:off x="8736012" y="1416217"/>
            <a:ext cx="407987" cy="365125"/>
          </a:xfrm>
        </p:spPr>
        <p:txBody>
          <a:bodyPr/>
          <a:lstStyle>
            <a:lvl1pPr algn="r">
              <a:defRPr>
                <a:solidFill>
                  <a:schemeClr val="accent6">
                    <a:lumMod val="50000"/>
                  </a:schemeClr>
                </a:solidFill>
              </a:defRPr>
            </a:lvl1pPr>
          </a:lstStyle>
          <a:p>
            <a:fld id="{6294C92D-0306-4E69-9CD3-20855E849650}" type="slidenum">
              <a:rPr kumimoji="0" lang="en-US" smtClean="0"/>
              <a:t>‹#›</a:t>
            </a:fld>
            <a:endParaRPr kumimoji="0" lang="en-US"/>
          </a:p>
        </p:txBody>
      </p:sp>
      <p:cxnSp>
        <p:nvCxnSpPr>
          <p:cNvPr id="9" name="Straight Connector 8"/>
          <p:cNvCxnSpPr/>
          <p:nvPr/>
        </p:nvCxnSpPr>
        <p:spPr>
          <a:xfrm>
            <a:off x="580391" y="1257300"/>
            <a:ext cx="0" cy="560070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80391"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627081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3886200" y="640080"/>
            <a:ext cx="4686299" cy="55841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AB02A5-4FE5-49D9-9E24-09F23B90C450}" type="datetimeFigureOut">
              <a:rPr lang="en-US" smtClean="0"/>
              <a:t>6/1/2020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323206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1" name="Freeform 6" title="Page Number Shape"/>
          <p:cNvSpPr/>
          <p:nvPr/>
        </p:nvSpPr>
        <p:spPr bwMode="auto">
          <a:xfrm>
            <a:off x="8736012"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Vertical Title 1"/>
          <p:cNvSpPr>
            <a:spLocks noGrp="1"/>
          </p:cNvSpPr>
          <p:nvPr>
            <p:ph type="title" orient="vert"/>
          </p:nvPr>
        </p:nvSpPr>
        <p:spPr>
          <a:xfrm>
            <a:off x="5993074" y="642931"/>
            <a:ext cx="1835003" cy="467810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642933"/>
            <a:ext cx="5303009" cy="46781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4902140" y="5927132"/>
            <a:ext cx="2861142" cy="365125"/>
          </a:xfrm>
        </p:spPr>
        <p:txBody>
          <a:bodyPr/>
          <a:lstStyle/>
          <a:p>
            <a:fld id="{54AB02A5-4FE5-49D9-9E24-09F23B90C450}" type="datetimeFigureOut">
              <a:rPr lang="en-US" smtClean="0"/>
              <a:t>6/1/2020</a:t>
            </a:fld>
            <a:endParaRPr lang="en-US"/>
          </a:p>
        </p:txBody>
      </p:sp>
      <p:sp>
        <p:nvSpPr>
          <p:cNvPr id="5" name="Footer Placeholder 4"/>
          <p:cNvSpPr>
            <a:spLocks noGrp="1"/>
          </p:cNvSpPr>
          <p:nvPr>
            <p:ph type="ftr" sz="quarter" idx="11"/>
          </p:nvPr>
        </p:nvSpPr>
        <p:spPr>
          <a:xfrm>
            <a:off x="4902140" y="6315950"/>
            <a:ext cx="2861142" cy="365125"/>
          </a:xfrm>
        </p:spPr>
        <p:txBody>
          <a:bodyPr/>
          <a:lstStyle/>
          <a:p>
            <a:endParaRPr kumimoji="0" lang="en-US"/>
          </a:p>
        </p:txBody>
      </p:sp>
      <p:sp>
        <p:nvSpPr>
          <p:cNvPr id="6" name="Slide Number Placeholder 5"/>
          <p:cNvSpPr>
            <a:spLocks noGrp="1"/>
          </p:cNvSpPr>
          <p:nvPr>
            <p:ph type="sldNum" sz="quarter" idx="12"/>
          </p:nvPr>
        </p:nvSpPr>
        <p:spPr>
          <a:xfrm>
            <a:off x="8736012" y="5607593"/>
            <a:ext cx="407987" cy="365125"/>
          </a:xfrm>
        </p:spPr>
        <p:txBody>
          <a:bodyPr/>
          <a:lstStyle/>
          <a:p>
            <a:fld id="{6294C92D-0306-4E69-9CD3-20855E849650}" type="slidenum">
              <a:rPr kumimoji="0" lang="en-US" smtClean="0"/>
              <a:t>‹#›</a:t>
            </a:fld>
            <a:endParaRPr kumimoji="0" lang="en-US"/>
          </a:p>
        </p:txBody>
      </p:sp>
      <p:cxnSp>
        <p:nvCxnSpPr>
          <p:cNvPr id="13" name="Straight Connector 12"/>
          <p:cNvCxnSpPr/>
          <p:nvPr/>
        </p:nvCxnSpPr>
        <p:spPr>
          <a:xfrm>
            <a:off x="1" y="6199730"/>
            <a:ext cx="7695008"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 y="6199730"/>
            <a:ext cx="7695008"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3425618"/>
      </p:ext>
    </p:extLst>
  </p:cSld>
  <p:clrMapOvr>
    <a:masterClrMapping/>
  </p:clrMapOvr>
  <p:extLst>
    <p:ext uri="{DCECCB84-F9BA-43D5-87BE-67443E8EF086}">
      <p15:sldGuideLst xmlns:p15="http://schemas.microsoft.com/office/powerpoint/2012/main">
        <p15:guide id="1" pos="6456">
          <p15:clr>
            <a:srgbClr val="FBAE40"/>
          </p15:clr>
        </p15:guide>
        <p15:guide id="0" pos="484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80666-FB37-4B36-9149-507F3B0178E3}" type="datetimeFigureOut">
              <a:rPr lang="en-US" smtClean="0"/>
              <a:pPr/>
              <a:t>6/1/2020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dirty="0"/>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143000" y="731520"/>
            <a:ext cx="64008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4971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pPr defTabSz="685800"/>
            <a:fld id="{1EB9A70F-B816-421C-B7E6-DE3746735A72}" type="datetimeFigureOut">
              <a:rPr lang="en-US" smtClean="0">
                <a:solidFill>
                  <a:prstClr val="black">
                    <a:tint val="75000"/>
                  </a:prstClr>
                </a:solidFill>
              </a:rPr>
              <a:pPr defTabSz="685800"/>
              <a:t>6/1/2020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69021E2A-609F-4B5F-B663-030F7670A2FE}" type="slidenum">
              <a:rPr lang="en-US" smtClean="0">
                <a:solidFill>
                  <a:prstClr val="black">
                    <a:tint val="75000"/>
                  </a:prstClr>
                </a:solidFill>
              </a:rPr>
              <a:pPr defTabSz="685800"/>
              <a:t>‹#›</a:t>
            </a:fld>
            <a:endParaRPr lang="en-US">
              <a:solidFill>
                <a:prstClr val="black">
                  <a:tint val="75000"/>
                </a:prstClr>
              </a:solidFill>
            </a:endParaRPr>
          </a:p>
        </p:txBody>
      </p:sp>
    </p:spTree>
    <p:extLst>
      <p:ext uri="{BB962C8B-B14F-4D97-AF65-F5344CB8AC3E}">
        <p14:creationId xmlns:p14="http://schemas.microsoft.com/office/powerpoint/2010/main" val="1353317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AB02A5-4FE5-49D9-9E24-09F23B90C450}" type="datetimeFigureOut">
              <a:rPr lang="en-US" smtClean="0"/>
              <a:t>6/1/2020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1835137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12" name="Freeform 11" title="Page Number Shape"/>
          <p:cNvSpPr/>
          <p:nvPr/>
        </p:nvSpPr>
        <p:spPr bwMode="auto">
          <a:xfrm>
            <a:off x="8736012"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460755" y="2571723"/>
            <a:ext cx="6222491" cy="3286153"/>
          </a:xfrm>
        </p:spPr>
        <p:txBody>
          <a:bodyPr anchor="t">
            <a:normAutofit/>
          </a:bodyPr>
          <a:lstStyle>
            <a:lvl1pPr>
              <a:lnSpc>
                <a:spcPct val="85000"/>
              </a:lnSpc>
              <a:defRPr sz="5800" cap="all" baseline="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460755" y="1393748"/>
            <a:ext cx="6301072" cy="819150"/>
          </a:xfrm>
        </p:spPr>
        <p:txBody>
          <a:bodyPr anchor="ctr">
            <a:normAutofit/>
          </a:bodyPr>
          <a:lstStyle>
            <a:lvl1pPr marL="0" indent="0" algn="r">
              <a:lnSpc>
                <a:spcPct val="113000"/>
              </a:lnSpc>
              <a:spcBef>
                <a:spcPts val="0"/>
              </a:spcBef>
              <a:buNone/>
              <a:defRPr sz="1800" b="0" i="1" baseline="0">
                <a:solidFill>
                  <a:schemeClr val="tx1">
                    <a:lumMod val="85000"/>
                    <a:lumOff val="1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557216" y="6314440"/>
            <a:ext cx="1197467" cy="365125"/>
          </a:xfrm>
        </p:spPr>
        <p:txBody>
          <a:bodyPr/>
          <a:lstStyle>
            <a:lvl1pPr>
              <a:defRPr sz="900">
                <a:solidFill>
                  <a:schemeClr val="tx1">
                    <a:lumMod val="85000"/>
                    <a:lumOff val="15000"/>
                  </a:schemeClr>
                </a:solidFill>
              </a:defRPr>
            </a:lvl1pPr>
          </a:lstStyle>
          <a:p>
            <a:fld id="{54AB02A5-4FE5-49D9-9E24-09F23B90C450}" type="datetimeFigureOut">
              <a:rPr lang="en-US" smtClean="0"/>
              <a:t>6/1/2020</a:t>
            </a:fld>
            <a:endParaRPr lang="en-US"/>
          </a:p>
        </p:txBody>
      </p:sp>
      <p:sp>
        <p:nvSpPr>
          <p:cNvPr id="5" name="Footer Placeholder 4"/>
          <p:cNvSpPr>
            <a:spLocks noGrp="1"/>
          </p:cNvSpPr>
          <p:nvPr>
            <p:ph type="ftr" sz="quarter" idx="11"/>
          </p:nvPr>
        </p:nvSpPr>
        <p:spPr>
          <a:xfrm>
            <a:off x="1460755" y="6314441"/>
            <a:ext cx="4860170" cy="365125"/>
          </a:xfrm>
        </p:spPr>
        <p:txBody>
          <a:bodyPr/>
          <a:lstStyle>
            <a:lvl1pPr>
              <a:defRPr b="0">
                <a:solidFill>
                  <a:schemeClr val="tx1">
                    <a:lumMod val="85000"/>
                    <a:lumOff val="15000"/>
                  </a:schemeClr>
                </a:solidFill>
              </a:defRPr>
            </a:lvl1pPr>
          </a:lstStyle>
          <a:p>
            <a:endParaRPr kumimoji="0" lang="en-US"/>
          </a:p>
        </p:txBody>
      </p:sp>
      <p:sp>
        <p:nvSpPr>
          <p:cNvPr id="6" name="Slide Number Placeholder 5"/>
          <p:cNvSpPr>
            <a:spLocks noGrp="1"/>
          </p:cNvSpPr>
          <p:nvPr>
            <p:ph type="sldNum" sz="quarter" idx="12"/>
          </p:nvPr>
        </p:nvSpPr>
        <p:spPr>
          <a:xfrm>
            <a:off x="8736012" y="1620761"/>
            <a:ext cx="407987" cy="365125"/>
          </a:xfrm>
        </p:spPr>
        <p:txBody>
          <a:bodyPr/>
          <a:lstStyle>
            <a:lvl1pPr>
              <a:defRPr>
                <a:solidFill>
                  <a:schemeClr val="bg2"/>
                </a:solidFill>
              </a:defRPr>
            </a:lvl1pPr>
          </a:lstStyle>
          <a:p>
            <a:fld id="{6294C92D-0306-4E69-9CD3-20855E849650}" type="slidenum">
              <a:rPr kumimoji="0" lang="en-US" smtClean="0"/>
              <a:t>‹#›</a:t>
            </a:fld>
            <a:endParaRPr kumimoji="0" lang="en-US"/>
          </a:p>
        </p:txBody>
      </p:sp>
      <p:cxnSp>
        <p:nvCxnSpPr>
          <p:cNvPr id="10" name="Straight Connector 9"/>
          <p:cNvCxnSpPr/>
          <p:nvPr/>
        </p:nvCxnSpPr>
        <p:spPr>
          <a:xfrm flipH="1">
            <a:off x="1" y="6178167"/>
            <a:ext cx="768324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1" y="6178167"/>
            <a:ext cx="7683245"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0765812"/>
      </p:ext>
    </p:extLst>
  </p:cSld>
  <p:clrMapOvr>
    <a:masterClrMapping/>
  </p:clrMapOvr>
  <p:extLst>
    <p:ext uri="{DCECCB84-F9BA-43D5-87BE-67443E8EF086}">
      <p15:sldGuideLst xmlns:p15="http://schemas.microsoft.com/office/powerpoint/2012/main">
        <p15:guide id="1" pos="6456">
          <p15:clr>
            <a:srgbClr val="FBAE40"/>
          </p15:clr>
        </p15:guide>
        <p15:guide id="0" pos="48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86200" y="540628"/>
            <a:ext cx="4686300" cy="24889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86200" y="3712467"/>
            <a:ext cx="4686300" cy="24822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4AB02A5-4FE5-49D9-9E24-09F23B90C450}" type="datetimeFigureOut">
              <a:rPr lang="en-US" smtClean="0"/>
              <a:t>6/1/2020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432112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7784"/>
            <a:ext cx="2873502" cy="49560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3886200" y="558065"/>
            <a:ext cx="4690872" cy="913212"/>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886200" y="1526122"/>
            <a:ext cx="4690872" cy="17515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86200" y="3700828"/>
            <a:ext cx="4690872" cy="913759"/>
          </a:xfrm>
        </p:spPr>
        <p:txBody>
          <a:bodyPr anchor="b">
            <a:normAutofit/>
          </a:bodyPr>
          <a:lstStyle>
            <a:lvl1pPr marL="0" indent="0">
              <a:buNone/>
              <a:defRPr sz="2400" b="0" i="1" baseline="0">
                <a:solidFill>
                  <a:schemeClr val="tx1">
                    <a:lumMod val="85000"/>
                    <a:lumOff val="15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86200" y="4669432"/>
            <a:ext cx="4690872" cy="1752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4AB02A5-4FE5-49D9-9E24-09F23B90C450}" type="datetimeFigureOut">
              <a:rPr lang="en-US" smtClean="0"/>
              <a:t>6/1/2020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1261552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4AB02A5-4FE5-49D9-9E24-09F23B90C450}" type="datetimeFigureOut">
              <a:rPr lang="en-US" smtClean="0"/>
              <a:t>6/1/2020</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627763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AB02A5-4FE5-49D9-9E24-09F23B90C450}" type="datetimeFigureOut">
              <a:rPr lang="en-US" smtClean="0"/>
              <a:t>6/1/2020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3566931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 y="555479"/>
            <a:ext cx="2879082" cy="1921022"/>
          </a:xfrm>
        </p:spPr>
        <p:txBody>
          <a:bodyPr anchor="t">
            <a:noAutofit/>
          </a:bodyPr>
          <a:lstStyle>
            <a:lvl1pPr>
              <a:lnSpc>
                <a:spcPct val="93000"/>
              </a:lnSpc>
              <a:defRPr sz="3000"/>
            </a:lvl1pPr>
          </a:lstStyle>
          <a:p>
            <a:r>
              <a:rPr lang="en-US"/>
              <a:t>Click to edit Master title style</a:t>
            </a:r>
            <a:endParaRPr lang="en-US" dirty="0"/>
          </a:p>
        </p:txBody>
      </p:sp>
      <p:sp>
        <p:nvSpPr>
          <p:cNvPr id="3" name="Content Placeholder 2"/>
          <p:cNvSpPr>
            <a:spLocks noGrp="1"/>
          </p:cNvSpPr>
          <p:nvPr>
            <p:ph idx="1"/>
          </p:nvPr>
        </p:nvSpPr>
        <p:spPr>
          <a:xfrm>
            <a:off x="3886200" y="564147"/>
            <a:ext cx="46863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1500" y="2621513"/>
            <a:ext cx="2879082" cy="3239537"/>
          </a:xfrm>
        </p:spPr>
        <p:txBody>
          <a:bodyPr>
            <a:normAutofit/>
          </a:bodyPr>
          <a:lstStyle>
            <a:lvl1pPr marL="0" indent="0" algn="r">
              <a:lnSpc>
                <a:spcPct val="125000"/>
              </a:lnSpc>
              <a:spcBef>
                <a:spcPts val="1200"/>
              </a:spcBef>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4AB02A5-4FE5-49D9-9E24-09F23B90C450}" type="datetimeFigureOut">
              <a:rPr lang="en-US" smtClean="0"/>
              <a:t>6/1/2020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164468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1" y="557262"/>
            <a:ext cx="2882528" cy="1919239"/>
          </a:xfrm>
        </p:spPr>
        <p:txBody>
          <a:bodyPr anchor="t">
            <a:noAutofit/>
          </a:bodyPr>
          <a:lstStyle>
            <a:lvl1pPr>
              <a:lnSpc>
                <a:spcPct val="93000"/>
              </a:lnSpc>
              <a:defRPr sz="30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3943350" y="1"/>
            <a:ext cx="4629150" cy="68579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571501" y="2621512"/>
            <a:ext cx="2882528" cy="3236976"/>
          </a:xfrm>
        </p:spPr>
        <p:txBody>
          <a:bodyPr>
            <a:normAutofit/>
          </a:bodyPr>
          <a:lstStyle>
            <a:lvl1pPr marL="0" indent="0" algn="r">
              <a:lnSpc>
                <a:spcPct val="125000"/>
              </a:lnSpc>
              <a:spcBef>
                <a:spcPts val="1200"/>
              </a:spcBef>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4AB02A5-4FE5-49D9-9E24-09F23B90C450}" type="datetimeFigureOut">
              <a:rPr lang="en-US" smtClean="0"/>
              <a:t>6/1/2020</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294C92D-0306-4E69-9CD3-20855E849650}" type="slidenum">
              <a:rPr kumimoji="0" lang="en-US" smtClean="0"/>
              <a:t>‹#›</a:t>
            </a:fld>
            <a:endParaRPr kumimoji="0" lang="en-US"/>
          </a:p>
        </p:txBody>
      </p:sp>
    </p:spTree>
    <p:extLst>
      <p:ext uri="{BB962C8B-B14F-4D97-AF65-F5344CB8AC3E}">
        <p14:creationId xmlns:p14="http://schemas.microsoft.com/office/powerpoint/2010/main" val="2307427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Freeform 6" title="Page Number Shape"/>
          <p:cNvSpPr/>
          <p:nvPr/>
        </p:nvSpPr>
        <p:spPr bwMode="auto">
          <a:xfrm>
            <a:off x="8736012"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571500" y="559678"/>
            <a:ext cx="2875430" cy="49524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3886200" y="569066"/>
            <a:ext cx="4686299" cy="56551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1501" y="5930061"/>
            <a:ext cx="2861142" cy="365125"/>
          </a:xfrm>
          <a:prstGeom prst="rect">
            <a:avLst/>
          </a:prstGeom>
        </p:spPr>
        <p:txBody>
          <a:bodyPr vert="horz" lIns="91440" tIns="45720" rIns="91440" bIns="45720" rtlCol="0" anchor="t"/>
          <a:lstStyle>
            <a:lvl1pPr algn="r">
              <a:defRPr sz="750" b="0" i="1" baseline="0">
                <a:solidFill>
                  <a:schemeClr val="tx1">
                    <a:lumMod val="85000"/>
                    <a:lumOff val="15000"/>
                  </a:schemeClr>
                </a:solidFill>
                <a:latin typeface="+mj-lt"/>
              </a:defRPr>
            </a:lvl1pPr>
          </a:lstStyle>
          <a:p>
            <a:pPr algn="r" eaLnBrk="1" latinLnBrk="0" hangingPunct="1"/>
            <a:fld id="{54AB02A5-4FE5-49D9-9E24-09F23B90C450}" type="datetimeFigureOut">
              <a:rPr lang="en-US" smtClean="0"/>
              <a:t>6/1/2020</a:t>
            </a:fld>
            <a:endParaRPr lang="en-US" sz="1200">
              <a:solidFill>
                <a:schemeClr val="bg2">
                  <a:shade val="50000"/>
                </a:schemeClr>
              </a:solidFill>
            </a:endParaRPr>
          </a:p>
        </p:txBody>
      </p:sp>
      <p:sp>
        <p:nvSpPr>
          <p:cNvPr id="5" name="Footer Placeholder 4"/>
          <p:cNvSpPr>
            <a:spLocks noGrp="1"/>
          </p:cNvSpPr>
          <p:nvPr>
            <p:ph type="ftr" sz="quarter" idx="3"/>
          </p:nvPr>
        </p:nvSpPr>
        <p:spPr>
          <a:xfrm>
            <a:off x="571501" y="6314441"/>
            <a:ext cx="2861142" cy="365125"/>
          </a:xfrm>
          <a:prstGeom prst="rect">
            <a:avLst/>
          </a:prstGeom>
        </p:spPr>
        <p:txBody>
          <a:bodyPr vert="horz" lIns="91440" tIns="45720" rIns="91440" bIns="45720" rtlCol="0" anchor="t"/>
          <a:lstStyle>
            <a:lvl1pPr algn="r">
              <a:defRPr sz="1100" b="1" i="1" baseline="0">
                <a:solidFill>
                  <a:schemeClr val="tx1">
                    <a:lumMod val="85000"/>
                    <a:lumOff val="15000"/>
                  </a:schemeClr>
                </a:solidFill>
                <a:latin typeface="+mj-lt"/>
              </a:defRPr>
            </a:lvl1pPr>
          </a:lstStyle>
          <a:p>
            <a:endParaRPr kumimoji="0" lang="en-US" sz="1200">
              <a:solidFill>
                <a:schemeClr val="bg2">
                  <a:shade val="50000"/>
                </a:schemeClr>
              </a:solidFill>
              <a:effectLst/>
            </a:endParaRPr>
          </a:p>
        </p:txBody>
      </p:sp>
      <p:sp>
        <p:nvSpPr>
          <p:cNvPr id="6" name="Slide Number Placeholder 5"/>
          <p:cNvSpPr>
            <a:spLocks noGrp="1"/>
          </p:cNvSpPr>
          <p:nvPr>
            <p:ph type="sldNum" sz="quarter" idx="4"/>
          </p:nvPr>
        </p:nvSpPr>
        <p:spPr>
          <a:xfrm>
            <a:off x="8736012" y="5607593"/>
            <a:ext cx="407987" cy="365125"/>
          </a:xfrm>
          <a:prstGeom prst="rect">
            <a:avLst/>
          </a:prstGeom>
        </p:spPr>
        <p:txBody>
          <a:bodyPr vert="horz" lIns="91440" tIns="45720" rIns="91440" bIns="45720" rtlCol="0" anchor="ctr"/>
          <a:lstStyle>
            <a:lvl1pPr algn="r">
              <a:defRPr sz="1100" b="0" i="1" baseline="0">
                <a:solidFill>
                  <a:schemeClr val="bg2"/>
                </a:solidFill>
                <a:latin typeface="+mj-lt"/>
              </a:defRPr>
            </a:lvl1pPr>
          </a:lstStyle>
          <a:p>
            <a:pPr algn="ctr" eaLnBrk="1" latinLnBrk="0" hangingPunct="1"/>
            <a:fld id="{6294C92D-0306-4E69-9CD3-20855E849650}" type="slidenum">
              <a:rPr kumimoji="0" lang="en-US" smtClean="0"/>
              <a:t>‹#›</a:t>
            </a:fld>
            <a:endParaRPr kumimoji="0" lang="en-US" sz="1200">
              <a:solidFill>
                <a:schemeClr val="bg2">
                  <a:shade val="50000"/>
                </a:schemeClr>
              </a:solidFill>
              <a:effectLst/>
            </a:endParaRPr>
          </a:p>
        </p:txBody>
      </p:sp>
      <p:cxnSp>
        <p:nvCxnSpPr>
          <p:cNvPr id="10" name="Straight Connector 9"/>
          <p:cNvCxnSpPr/>
          <p:nvPr/>
        </p:nvCxnSpPr>
        <p:spPr>
          <a:xfrm>
            <a:off x="0" y="6199730"/>
            <a:ext cx="337185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6199730"/>
            <a:ext cx="337185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386848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r" defTabSz="685800" rtl="0" eaLnBrk="1" latinLnBrk="0" hangingPunct="1">
        <a:lnSpc>
          <a:spcPct val="90000"/>
        </a:lnSpc>
        <a:spcBef>
          <a:spcPct val="0"/>
        </a:spcBef>
        <a:buNone/>
        <a:defRPr sz="3800" b="0" i="1" kern="1200" baseline="0">
          <a:solidFill>
            <a:schemeClr val="tx1">
              <a:lumMod val="85000"/>
              <a:lumOff val="15000"/>
            </a:schemeClr>
          </a:solidFill>
          <a:latin typeface="+mj-lt"/>
          <a:ea typeface="+mj-ea"/>
          <a:cs typeface="+mj-cs"/>
        </a:defRPr>
      </a:lvl1pPr>
    </p:titleStyle>
    <p:bodyStyle>
      <a:lvl1pPr marL="283464" indent="-283464" algn="l" defTabSz="6858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6858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6858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6858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6858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685800" rtl="0" eaLnBrk="1" latinLnBrk="0" hangingPunct="1">
        <a:lnSpc>
          <a:spcPct val="112000"/>
        </a:lnSpc>
        <a:spcBef>
          <a:spcPts val="975"/>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685800" rtl="0" eaLnBrk="1" latinLnBrk="0" hangingPunct="1">
        <a:lnSpc>
          <a:spcPct val="112000"/>
        </a:lnSpc>
        <a:spcBef>
          <a:spcPts val="975"/>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685800" rtl="0" eaLnBrk="1" latinLnBrk="0" hangingPunct="1">
        <a:lnSpc>
          <a:spcPct val="112000"/>
        </a:lnSpc>
        <a:spcBef>
          <a:spcPts val="975"/>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12598" algn="l" defTabSz="685800" rtl="0" eaLnBrk="1" latinLnBrk="0" hangingPunct="1">
        <a:lnSpc>
          <a:spcPct val="112000"/>
        </a:lnSpc>
        <a:spcBef>
          <a:spcPts val="975"/>
        </a:spcBef>
        <a:buFont typeface="Arial" panose="020B0604020202020204" pitchFamily="34" charset="0"/>
        <a:buChar char="•"/>
        <a:defRPr sz="1050" i="1" kern="1200" baseline="0">
          <a:solidFill>
            <a:schemeClr val="tx1">
              <a:lumMod val="85000"/>
              <a:lumOff val="1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32">
          <p15:clr>
            <a:srgbClr val="F26B43"/>
          </p15:clr>
        </p15:guide>
        <p15:guide id="2" pos="480">
          <p15:clr>
            <a:srgbClr val="F26B43"/>
          </p15:clr>
        </p15:guide>
        <p15:guide id="3" pos="7200">
          <p15:clr>
            <a:srgbClr val="F26B43"/>
          </p15:clr>
        </p15:guide>
        <p15:guide id="4" pos="3264">
          <p15:clr>
            <a:srgbClr val="F26B43"/>
          </p15:clr>
        </p15:guide>
        <p15:guide id="0" pos="2124">
          <p15:clr>
            <a:srgbClr val="F26B43"/>
          </p15:clr>
        </p15:guide>
        <p15:guide id="5" pos="360">
          <p15:clr>
            <a:srgbClr val="F26B43"/>
          </p15:clr>
        </p15:guide>
        <p15:guide id="6" orient="horz" pos="432">
          <p15:clr>
            <a:srgbClr val="F26B43"/>
          </p15:clr>
        </p15:guide>
        <p15:guide id="7" pos="5400">
          <p15:clr>
            <a:srgbClr val="F26B43"/>
          </p15:clr>
        </p15:guide>
        <p15:guide id="8" pos="244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EB9A70F-B816-421C-B7E6-DE3746735A72}" type="datetimeFigureOut">
              <a:rPr lang="en-US" smtClean="0"/>
              <a:t>6/1/2020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9021E2A-609F-4B5F-B663-030F7670A2FE}" type="slidenum">
              <a:rPr lang="en-US" smtClean="0"/>
              <a:t>‹#›</a:t>
            </a:fld>
            <a:endParaRPr lang="en-US"/>
          </a:p>
        </p:txBody>
      </p:sp>
    </p:spTree>
    <p:extLst>
      <p:ext uri="{BB962C8B-B14F-4D97-AF65-F5344CB8AC3E}">
        <p14:creationId xmlns:p14="http://schemas.microsoft.com/office/powerpoint/2010/main" val="1727032524"/>
      </p:ext>
    </p:extLst>
  </p:cSld>
  <p:clrMap bg1="lt1" tx1="dk1" bg2="lt2" tx2="dk2" accent1="accent1" accent2="accent2" accent3="accent3" accent4="accent4" accent5="accent5" accent6="accent6" hlink="hlink" folHlink="folHlink"/>
  <p:sldLayoutIdLst>
    <p:sldLayoutId id="2147483700"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hyperlink" Target="https://www.ncda.org/aws/NCDA/pt/sp/credentials_ccsp" TargetMode="Externa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hyperlink" Target="https://www.ncda.org/aws/NCDA/pt/sp/credentials_ccsp" TargetMode="External"/><Relationship Id="rId2" Type="http://schemas.openxmlformats.org/officeDocument/2006/relationships/hyperlink" Target="https://www.cce-global.org/Assets/gcdf/GCDFapp-us.pdf"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hyperlink" Target="https://www.careeronestop.org/ResourcesFor/CredentialSeeker/credential-seeker.aspx"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2999" y="4905009"/>
            <a:ext cx="6858000" cy="496695"/>
          </a:xfrm>
        </p:spPr>
        <p:txBody>
          <a:bodyPr>
            <a:noAutofit/>
          </a:bodyPr>
          <a:lstStyle/>
          <a:p>
            <a:r>
              <a:rPr lang="en-US" sz="3300" b="1" dirty="0">
                <a:solidFill>
                  <a:schemeClr val="bg1"/>
                </a:solidFill>
              </a:rPr>
              <a:t>Notes or Quotes</a:t>
            </a:r>
          </a:p>
        </p:txBody>
      </p:sp>
      <p:sp>
        <p:nvSpPr>
          <p:cNvPr id="10" name="Rectangle 9"/>
          <p:cNvSpPr/>
          <p:nvPr/>
        </p:nvSpPr>
        <p:spPr>
          <a:xfrm>
            <a:off x="-1" y="857250"/>
            <a:ext cx="9144000" cy="74195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6" name="Title 1"/>
          <p:cNvSpPr txBox="1">
            <a:spLocks/>
          </p:cNvSpPr>
          <p:nvPr/>
        </p:nvSpPr>
        <p:spPr>
          <a:xfrm>
            <a:off x="1142999" y="1048057"/>
            <a:ext cx="6858000" cy="496695"/>
          </a:xfrm>
          <a:prstGeom prst="rect">
            <a:avLst/>
          </a:prstGeom>
        </p:spPr>
        <p:txBody>
          <a:bodyPr vert="horz" lIns="68580" tIns="34290" rIns="68580" bIns="3429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r>
              <a:rPr lang="en-US" sz="3300" b="1" dirty="0">
                <a:solidFill>
                  <a:prstClr val="white"/>
                </a:solidFill>
                <a:latin typeface="Calibri Light" panose="020F0302020204030204"/>
              </a:rPr>
              <a:t>Learning About NCDA &amp; CCE Credentials</a:t>
            </a:r>
          </a:p>
        </p:txBody>
      </p:sp>
      <p:sp>
        <p:nvSpPr>
          <p:cNvPr id="8" name="Title 1">
            <a:extLst>
              <a:ext uri="{FF2B5EF4-FFF2-40B4-BE49-F238E27FC236}">
                <a16:creationId xmlns:a16="http://schemas.microsoft.com/office/drawing/2014/main" id="{14194109-B8CD-4A2D-A885-1E923D470826}"/>
              </a:ext>
            </a:extLst>
          </p:cNvPr>
          <p:cNvSpPr txBox="1">
            <a:spLocks/>
          </p:cNvSpPr>
          <p:nvPr/>
        </p:nvSpPr>
        <p:spPr>
          <a:xfrm>
            <a:off x="1367524" y="1790008"/>
            <a:ext cx="6916951" cy="1486287"/>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en-US" sz="4051" i="1">
                <a:solidFill>
                  <a:srgbClr val="003F7E"/>
                </a:solidFill>
                <a:effectLst>
                  <a:outerShdw blurRad="38100" dist="38100" dir="2700000" algn="tl">
                    <a:srgbClr val="000000">
                      <a:alpha val="43137"/>
                    </a:srgbClr>
                  </a:outerShdw>
                </a:effectLst>
              </a:rPr>
              <a:t>CREDENTIALS:  </a:t>
            </a:r>
            <a:br>
              <a:rPr lang="en-US" sz="4051" i="1">
                <a:solidFill>
                  <a:srgbClr val="003F7E"/>
                </a:solidFill>
                <a:effectLst>
                  <a:outerShdw blurRad="38100" dist="38100" dir="2700000" algn="tl">
                    <a:srgbClr val="000000">
                      <a:alpha val="43137"/>
                    </a:srgbClr>
                  </a:outerShdw>
                </a:effectLst>
              </a:rPr>
            </a:br>
            <a:r>
              <a:rPr lang="en-US" sz="4051" i="1">
                <a:solidFill>
                  <a:srgbClr val="003F7E"/>
                </a:solidFill>
                <a:effectLst>
                  <a:outerShdw blurRad="38100" dist="38100" dir="2700000" algn="tl">
                    <a:srgbClr val="000000">
                      <a:alpha val="43137"/>
                    </a:srgbClr>
                  </a:outerShdw>
                </a:effectLst>
              </a:rPr>
              <a:t>WHAT’S the DIFFERENCE?</a:t>
            </a:r>
            <a:endParaRPr lang="en-US" sz="4051" i="1" dirty="0">
              <a:solidFill>
                <a:srgbClr val="003F7E"/>
              </a:solidFill>
              <a:effectLst>
                <a:outerShdw blurRad="38100" dist="38100" dir="2700000" algn="tl">
                  <a:srgbClr val="000000">
                    <a:alpha val="43137"/>
                  </a:srgbClr>
                </a:outerShdw>
              </a:effectLst>
            </a:endParaRPr>
          </a:p>
        </p:txBody>
      </p:sp>
      <p:pic>
        <p:nvPicPr>
          <p:cNvPr id="9" name="Picture 8">
            <a:extLst>
              <a:ext uri="{FF2B5EF4-FFF2-40B4-BE49-F238E27FC236}">
                <a16:creationId xmlns:a16="http://schemas.microsoft.com/office/drawing/2014/main" id="{0C8E03EA-61B7-485C-A7E8-A16284D4D8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8585" y="3700485"/>
            <a:ext cx="1954348" cy="1828261"/>
          </a:xfrm>
          <a:prstGeom prst="rect">
            <a:avLst/>
          </a:prstGeom>
        </p:spPr>
      </p:pic>
      <p:pic>
        <p:nvPicPr>
          <p:cNvPr id="12" name="Picture 11" descr="A close up of a logo&#10;&#10;Description automatically generated">
            <a:extLst>
              <a:ext uri="{FF2B5EF4-FFF2-40B4-BE49-F238E27FC236}">
                <a16:creationId xmlns:a16="http://schemas.microsoft.com/office/drawing/2014/main" id="{268F3EFA-7F77-4045-BD9A-5E4C611FF8F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5479" y="4299084"/>
            <a:ext cx="3525520" cy="957766"/>
          </a:xfrm>
          <a:prstGeom prst="rect">
            <a:avLst/>
          </a:prstGeom>
        </p:spPr>
      </p:pic>
    </p:spTree>
    <p:extLst>
      <p:ext uri="{BB962C8B-B14F-4D97-AF65-F5344CB8AC3E}">
        <p14:creationId xmlns:p14="http://schemas.microsoft.com/office/powerpoint/2010/main" val="2522735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CB46B-BA10-45D1-9884-3E26FDAAEB6D}"/>
              </a:ext>
            </a:extLst>
          </p:cNvPr>
          <p:cNvSpPr>
            <a:spLocks noGrp="1"/>
          </p:cNvSpPr>
          <p:nvPr>
            <p:ph type="title"/>
          </p:nvPr>
        </p:nvSpPr>
        <p:spPr>
          <a:xfrm>
            <a:off x="2072639" y="839087"/>
            <a:ext cx="5862297" cy="1143000"/>
          </a:xfrm>
        </p:spPr>
        <p:txBody>
          <a:bodyPr>
            <a:normAutofit/>
          </a:bodyPr>
          <a:lstStyle/>
          <a:p>
            <a:pPr algn="l"/>
            <a:r>
              <a:rPr lang="en-US" sz="3200" b="1" dirty="0">
                <a:solidFill>
                  <a:srgbClr val="0070C0"/>
                </a:solidFill>
              </a:rPr>
              <a:t>OK I am confused about the US GCDF and CCSP</a:t>
            </a:r>
            <a:endParaRPr lang="en-US" b="1" dirty="0"/>
          </a:p>
        </p:txBody>
      </p:sp>
      <p:sp>
        <p:nvSpPr>
          <p:cNvPr id="3" name="Content Placeholder 2">
            <a:extLst>
              <a:ext uri="{FF2B5EF4-FFF2-40B4-BE49-F238E27FC236}">
                <a16:creationId xmlns:a16="http://schemas.microsoft.com/office/drawing/2014/main" id="{80272B34-9629-420D-A8A4-72459011FFA3}"/>
              </a:ext>
            </a:extLst>
          </p:cNvPr>
          <p:cNvSpPr>
            <a:spLocks noGrp="1"/>
          </p:cNvSpPr>
          <p:nvPr>
            <p:ph sz="quarter" idx="13"/>
          </p:nvPr>
        </p:nvSpPr>
        <p:spPr>
          <a:xfrm>
            <a:off x="1279413" y="2279826"/>
            <a:ext cx="6400800" cy="2891961"/>
          </a:xfrm>
        </p:spPr>
        <p:txBody>
          <a:bodyPr>
            <a:normAutofit lnSpcReduction="10000"/>
          </a:bodyPr>
          <a:lstStyle/>
          <a:p>
            <a:pPr marL="45720" indent="0" algn="ctr">
              <a:buNone/>
            </a:pPr>
            <a:r>
              <a:rPr lang="en-US" sz="3600" dirty="0"/>
              <a:t>Certified Career Services Provider (CCSP) is an NCDA credential </a:t>
            </a:r>
            <a:r>
              <a:rPr lang="en-US" sz="3600" dirty="0">
                <a:hlinkClick r:id="rId2"/>
              </a:rPr>
              <a:t>https://www.ncda.org/aws/NCDA/pt/sp/credentials_ccsp</a:t>
            </a:r>
            <a:endParaRPr lang="en-US" sz="3600" dirty="0"/>
          </a:p>
        </p:txBody>
      </p:sp>
    </p:spTree>
    <p:extLst>
      <p:ext uri="{BB962C8B-B14F-4D97-AF65-F5344CB8AC3E}">
        <p14:creationId xmlns:p14="http://schemas.microsoft.com/office/powerpoint/2010/main" val="2371946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CB46B-BA10-45D1-9884-3E26FDAAEB6D}"/>
              </a:ext>
            </a:extLst>
          </p:cNvPr>
          <p:cNvSpPr>
            <a:spLocks noGrp="1"/>
          </p:cNvSpPr>
          <p:nvPr>
            <p:ph type="title"/>
          </p:nvPr>
        </p:nvSpPr>
        <p:spPr>
          <a:xfrm>
            <a:off x="1961946" y="654031"/>
            <a:ext cx="6476660" cy="1143000"/>
          </a:xfrm>
        </p:spPr>
        <p:txBody>
          <a:bodyPr/>
          <a:lstStyle/>
          <a:p>
            <a:pPr algn="l"/>
            <a:r>
              <a:rPr lang="en-US" sz="3600" dirty="0">
                <a:solidFill>
                  <a:srgbClr val="0070C0"/>
                </a:solidFill>
              </a:rPr>
              <a:t>US GCDF</a:t>
            </a:r>
            <a:endParaRPr lang="en-US" dirty="0"/>
          </a:p>
        </p:txBody>
      </p:sp>
      <p:sp>
        <p:nvSpPr>
          <p:cNvPr id="3" name="Content Placeholder 2">
            <a:extLst>
              <a:ext uri="{FF2B5EF4-FFF2-40B4-BE49-F238E27FC236}">
                <a16:creationId xmlns:a16="http://schemas.microsoft.com/office/drawing/2014/main" id="{80272B34-9629-420D-A8A4-72459011FFA3}"/>
              </a:ext>
            </a:extLst>
          </p:cNvPr>
          <p:cNvSpPr>
            <a:spLocks noGrp="1"/>
          </p:cNvSpPr>
          <p:nvPr>
            <p:ph sz="quarter" idx="13"/>
          </p:nvPr>
        </p:nvSpPr>
        <p:spPr>
          <a:xfrm>
            <a:off x="1479528" y="1553749"/>
            <a:ext cx="7220153" cy="4208060"/>
          </a:xfrm>
        </p:spPr>
        <p:txBody>
          <a:bodyPr>
            <a:normAutofit fontScale="92500"/>
          </a:bodyPr>
          <a:lstStyle/>
          <a:p>
            <a:pPr marL="45720" indent="0" algn="ctr">
              <a:buNone/>
            </a:pPr>
            <a:r>
              <a:rPr lang="en-US" sz="3600" dirty="0"/>
              <a:t>CCE offers a number of GCDF credentials in addition to the US GCDF.  These </a:t>
            </a:r>
            <a:r>
              <a:rPr lang="en-US" sz="3600" b="1" dirty="0"/>
              <a:t>non US GCDF credential holders </a:t>
            </a:r>
            <a:r>
              <a:rPr lang="en-US" sz="3600" dirty="0"/>
              <a:t>have generally completed a country specific training – not the US version of the training.  And the other requirements may be different as well.  </a:t>
            </a:r>
          </a:p>
        </p:txBody>
      </p:sp>
    </p:spTree>
    <p:extLst>
      <p:ext uri="{BB962C8B-B14F-4D97-AF65-F5344CB8AC3E}">
        <p14:creationId xmlns:p14="http://schemas.microsoft.com/office/powerpoint/2010/main" val="1326768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28AF059-B7D2-406B-9A03-D1E519A958CC}"/>
              </a:ext>
            </a:extLst>
          </p:cNvPr>
          <p:cNvSpPr>
            <a:spLocks noGrp="1"/>
          </p:cNvSpPr>
          <p:nvPr>
            <p:ph sz="quarter" idx="13"/>
          </p:nvPr>
        </p:nvSpPr>
        <p:spPr>
          <a:xfrm>
            <a:off x="1504079" y="2459934"/>
            <a:ext cx="7162801" cy="1723210"/>
          </a:xfrm>
        </p:spPr>
        <p:txBody>
          <a:bodyPr>
            <a:normAutofit fontScale="85000" lnSpcReduction="20000"/>
          </a:bodyPr>
          <a:lstStyle/>
          <a:p>
            <a:r>
              <a:rPr lang="en-US" sz="4400" dirty="0"/>
              <a:t> </a:t>
            </a:r>
            <a:r>
              <a:rPr lang="en-US" sz="4400" i="1" dirty="0"/>
              <a:t>In the next slides, learn about the differences and similarities of the GCDF and the CCSP.</a:t>
            </a:r>
          </a:p>
        </p:txBody>
      </p:sp>
      <p:sp>
        <p:nvSpPr>
          <p:cNvPr id="5" name="Title 1">
            <a:extLst>
              <a:ext uri="{FF2B5EF4-FFF2-40B4-BE49-F238E27FC236}">
                <a16:creationId xmlns:a16="http://schemas.microsoft.com/office/drawing/2014/main" id="{EE03A8F0-244F-4290-97BE-8F62C11E274C}"/>
              </a:ext>
            </a:extLst>
          </p:cNvPr>
          <p:cNvSpPr txBox="1">
            <a:spLocks/>
          </p:cNvSpPr>
          <p:nvPr/>
        </p:nvSpPr>
        <p:spPr>
          <a:xfrm>
            <a:off x="1961946" y="654031"/>
            <a:ext cx="6476660" cy="1143000"/>
          </a:xfrm>
          <a:prstGeom prst="rect">
            <a:avLst/>
          </a:prstGeom>
        </p:spPr>
        <p:txBody>
          <a:bodyPr vert="horz" lIns="91440" tIns="45720" rIns="91440" bIns="45720" rtlCol="0" anchor="t">
            <a:normAutofit/>
          </a:bodyPr>
          <a:lstStyle>
            <a:lvl1pPr algn="r" defTabSz="685800" rtl="0" eaLnBrk="1" latinLnBrk="0" hangingPunct="1">
              <a:lnSpc>
                <a:spcPct val="90000"/>
              </a:lnSpc>
              <a:spcBef>
                <a:spcPct val="0"/>
              </a:spcBef>
              <a:buNone/>
              <a:defRPr sz="3800" b="0" i="1" kern="1200" baseline="0">
                <a:solidFill>
                  <a:schemeClr val="tx1">
                    <a:lumMod val="85000"/>
                    <a:lumOff val="15000"/>
                  </a:schemeClr>
                </a:solidFill>
                <a:latin typeface="+mj-lt"/>
                <a:ea typeface="+mj-ea"/>
                <a:cs typeface="+mj-cs"/>
              </a:defRPr>
            </a:lvl1pPr>
          </a:lstStyle>
          <a:p>
            <a:pPr algn="l"/>
            <a:r>
              <a:rPr lang="en-US" sz="3600" dirty="0">
                <a:solidFill>
                  <a:srgbClr val="0070C0"/>
                </a:solidFill>
              </a:rPr>
              <a:t>WHAT IS THE DIFFERENCE?</a:t>
            </a:r>
            <a:endParaRPr lang="en-US" dirty="0"/>
          </a:p>
        </p:txBody>
      </p:sp>
    </p:spTree>
    <p:extLst>
      <p:ext uri="{BB962C8B-B14F-4D97-AF65-F5344CB8AC3E}">
        <p14:creationId xmlns:p14="http://schemas.microsoft.com/office/powerpoint/2010/main" val="3026501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14B2833-8A92-4BDE-83C6-51D2CB2CF78E}"/>
              </a:ext>
            </a:extLst>
          </p:cNvPr>
          <p:cNvSpPr>
            <a:spLocks noGrp="1"/>
          </p:cNvSpPr>
          <p:nvPr>
            <p:ph type="title"/>
          </p:nvPr>
        </p:nvSpPr>
        <p:spPr>
          <a:xfrm>
            <a:off x="822960" y="94773"/>
            <a:ext cx="7498080" cy="592138"/>
          </a:xfrm>
        </p:spPr>
        <p:txBody>
          <a:bodyPr>
            <a:normAutofit/>
          </a:bodyPr>
          <a:lstStyle/>
          <a:p>
            <a:pPr algn="ctr"/>
            <a:r>
              <a:rPr lang="en-US" sz="2800" dirty="0"/>
              <a:t>Comparison</a:t>
            </a:r>
          </a:p>
        </p:txBody>
      </p:sp>
      <p:graphicFrame>
        <p:nvGraphicFramePr>
          <p:cNvPr id="5" name="Table 5">
            <a:extLst>
              <a:ext uri="{FF2B5EF4-FFF2-40B4-BE49-F238E27FC236}">
                <a16:creationId xmlns:a16="http://schemas.microsoft.com/office/drawing/2014/main" id="{755C238D-801C-4CB3-98B8-884A2F1B482E}"/>
              </a:ext>
            </a:extLst>
          </p:cNvPr>
          <p:cNvGraphicFramePr>
            <a:graphicFrameLocks noGrp="1"/>
          </p:cNvGraphicFramePr>
          <p:nvPr>
            <p:ph sz="quarter" idx="13"/>
            <p:extLst>
              <p:ext uri="{D42A27DB-BD31-4B8C-83A1-F6EECF244321}">
                <p14:modId xmlns:p14="http://schemas.microsoft.com/office/powerpoint/2010/main" val="2490670225"/>
              </p:ext>
            </p:extLst>
          </p:nvPr>
        </p:nvGraphicFramePr>
        <p:xfrm>
          <a:off x="221530" y="543220"/>
          <a:ext cx="8700940" cy="6080760"/>
        </p:xfrm>
        <a:graphic>
          <a:graphicData uri="http://schemas.openxmlformats.org/drawingml/2006/table">
            <a:tbl>
              <a:tblPr firstRow="1" bandRow="1">
                <a:tableStyleId>{5C22544A-7EE6-4342-B048-85BDC9FD1C3A}</a:tableStyleId>
              </a:tblPr>
              <a:tblGrid>
                <a:gridCol w="4444397">
                  <a:extLst>
                    <a:ext uri="{9D8B030D-6E8A-4147-A177-3AD203B41FA5}">
                      <a16:colId xmlns:a16="http://schemas.microsoft.com/office/drawing/2014/main" val="1303830777"/>
                    </a:ext>
                  </a:extLst>
                </a:gridCol>
                <a:gridCol w="4256543">
                  <a:extLst>
                    <a:ext uri="{9D8B030D-6E8A-4147-A177-3AD203B41FA5}">
                      <a16:colId xmlns:a16="http://schemas.microsoft.com/office/drawing/2014/main" val="3492198604"/>
                    </a:ext>
                  </a:extLst>
                </a:gridCol>
              </a:tblGrid>
              <a:tr h="288490">
                <a:tc>
                  <a:txBody>
                    <a:bodyPr/>
                    <a:lstStyle/>
                    <a:p>
                      <a:r>
                        <a:rPr lang="en-US" dirty="0"/>
                        <a:t>GCDF</a:t>
                      </a:r>
                    </a:p>
                  </a:txBody>
                  <a:tcPr/>
                </a:tc>
                <a:tc>
                  <a:txBody>
                    <a:bodyPr/>
                    <a:lstStyle/>
                    <a:p>
                      <a:r>
                        <a:rPr lang="en-US" dirty="0"/>
                        <a:t>CCSP</a:t>
                      </a:r>
                    </a:p>
                  </a:txBody>
                  <a:tcPr/>
                </a:tc>
                <a:extLst>
                  <a:ext uri="{0D108BD9-81ED-4DB2-BD59-A6C34878D82A}">
                    <a16:rowId xmlns:a16="http://schemas.microsoft.com/office/drawing/2014/main" val="647913256"/>
                  </a:ext>
                </a:extLst>
              </a:tr>
              <a:tr h="1287110">
                <a:tc>
                  <a:txBody>
                    <a:bodyPr/>
                    <a:lstStyle/>
                    <a:p>
                      <a:r>
                        <a:rPr lang="en-US" dirty="0"/>
                        <a:t>Completion of US FCD Training</a:t>
                      </a:r>
                    </a:p>
                    <a:p>
                      <a:r>
                        <a:rPr lang="en-US" sz="1350" b="0" i="0" kern="1200" dirty="0">
                          <a:solidFill>
                            <a:schemeClr val="dk1"/>
                          </a:solidFill>
                          <a:effectLst/>
                          <a:latin typeface="+mn-lt"/>
                          <a:ea typeface="+mn-ea"/>
                          <a:cs typeface="+mn-cs"/>
                        </a:rPr>
                        <a:t>The following states recommend the GCDF in their laws: Maryland, Michigan, North Carolina, Ohio, South Carolina, Tennessee, and Wisconsin.</a:t>
                      </a:r>
                    </a:p>
                    <a:p>
                      <a:r>
                        <a:rPr lang="en-US" sz="1350" b="0" i="0" kern="1200" dirty="0">
                          <a:solidFill>
                            <a:schemeClr val="dk1"/>
                          </a:solidFill>
                          <a:effectLst/>
                          <a:latin typeface="+mn-lt"/>
                          <a:ea typeface="+mn-ea"/>
                          <a:cs typeface="+mn-cs"/>
                        </a:rPr>
                        <a:t>South Carolina requires that career specialists hold a bachelor’s degree and the GCDF credential.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Completion of US FCD Training</a:t>
                      </a:r>
                    </a:p>
                  </a:txBody>
                  <a:tcPr/>
                </a:tc>
                <a:extLst>
                  <a:ext uri="{0D108BD9-81ED-4DB2-BD59-A6C34878D82A}">
                    <a16:rowId xmlns:a16="http://schemas.microsoft.com/office/drawing/2014/main" val="1972008896"/>
                  </a:ext>
                </a:extLst>
              </a:tr>
              <a:tr h="288490">
                <a:tc>
                  <a:txBody>
                    <a:bodyPr/>
                    <a:lstStyle/>
                    <a:p>
                      <a:r>
                        <a:rPr lang="en-US" dirty="0"/>
                        <a:t>Based on 12 competencies of FCD training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Based on 12 competencies of FCD training</a:t>
                      </a:r>
                    </a:p>
                  </a:txBody>
                  <a:tcPr/>
                </a:tc>
                <a:extLst>
                  <a:ext uri="{0D108BD9-81ED-4DB2-BD59-A6C34878D82A}">
                    <a16:rowId xmlns:a16="http://schemas.microsoft.com/office/drawing/2014/main" val="2762428693"/>
                  </a:ext>
                </a:extLst>
              </a:tr>
              <a:tr h="2086006">
                <a:tc>
                  <a:txBody>
                    <a:bodyPr/>
                    <a:lstStyle/>
                    <a:p>
                      <a:r>
                        <a:rPr lang="en-US" dirty="0"/>
                        <a:t>Validates competencies through documentation of EXPERIENCE</a:t>
                      </a:r>
                    </a:p>
                    <a:p>
                      <a:endParaRPr lang="en-US" dirty="0"/>
                    </a:p>
                    <a:p>
                      <a:r>
                        <a:rPr lang="en-US" dirty="0"/>
                        <a:t>1400 hours for Graduate Level Degree</a:t>
                      </a:r>
                    </a:p>
                    <a:p>
                      <a:r>
                        <a:rPr lang="en-US" dirty="0"/>
                        <a:t>2800 hours for Bachelor Level Degree</a:t>
                      </a:r>
                    </a:p>
                    <a:p>
                      <a:endParaRPr lang="en-US" dirty="0"/>
                    </a:p>
                    <a:p>
                      <a:r>
                        <a:rPr lang="en-US" dirty="0">
                          <a:hlinkClick r:id="rId2"/>
                        </a:rPr>
                        <a:t>https://www.cce-global.org/Assets/gcdf/GCDFapp-us.pdf</a:t>
                      </a:r>
                      <a:endParaRPr lang="en-US" dirty="0"/>
                    </a:p>
                  </a:txBody>
                  <a:tcPr/>
                </a:tc>
                <a:tc>
                  <a:txBody>
                    <a:bodyPr/>
                    <a:lstStyle/>
                    <a:p>
                      <a:r>
                        <a:rPr lang="en-US" dirty="0"/>
                        <a:t>Validates competencies through an ASSESSMENT</a:t>
                      </a:r>
                    </a:p>
                    <a:p>
                      <a:r>
                        <a:rPr lang="en-US" dirty="0">
                          <a:hlinkClick r:id="rId3"/>
                        </a:rPr>
                        <a:t>https://www.ncda.org/aws/NCDA/pt/sp/credentials_ccsp</a:t>
                      </a:r>
                      <a:endParaRPr lang="en-US" dirty="0"/>
                    </a:p>
                    <a:p>
                      <a:r>
                        <a:rPr lang="en-US" sz="1350" b="0" i="0" kern="1200" dirty="0">
                          <a:solidFill>
                            <a:schemeClr val="dk1"/>
                          </a:solidFill>
                          <a:effectLst/>
                          <a:latin typeface="+mn-lt"/>
                          <a:ea typeface="+mn-ea"/>
                          <a:cs typeface="+mn-cs"/>
                        </a:rPr>
                        <a:t>You will respond to a scenario (a description of the client and a situation) for each of these competencies: helping skills, theory, assessment, and job search. You will also identify a setting (K-12 education, higher education, private practice, workforce or business) in which your scenario will be based. You will be asked to write 2-5 paragraphs responding to a focused question based on that scenario. </a:t>
                      </a:r>
                      <a:endParaRPr lang="en-US" dirty="0"/>
                    </a:p>
                  </a:txBody>
                  <a:tcPr/>
                </a:tc>
                <a:extLst>
                  <a:ext uri="{0D108BD9-81ED-4DB2-BD59-A6C34878D82A}">
                    <a16:rowId xmlns:a16="http://schemas.microsoft.com/office/drawing/2014/main" val="2910536767"/>
                  </a:ext>
                </a:extLst>
              </a:tr>
              <a:tr h="288490">
                <a:tc>
                  <a:txBody>
                    <a:bodyPr/>
                    <a:lstStyle/>
                    <a:p>
                      <a:r>
                        <a:rPr lang="en-US" dirty="0"/>
                        <a:t>Paper submission</a:t>
                      </a:r>
                    </a:p>
                  </a:txBody>
                  <a:tcPr/>
                </a:tc>
                <a:tc>
                  <a:txBody>
                    <a:bodyPr/>
                    <a:lstStyle/>
                    <a:p>
                      <a:r>
                        <a:rPr lang="en-US" dirty="0"/>
                        <a:t>Online submission</a:t>
                      </a:r>
                    </a:p>
                  </a:txBody>
                  <a:tcPr/>
                </a:tc>
                <a:extLst>
                  <a:ext uri="{0D108BD9-81ED-4DB2-BD59-A6C34878D82A}">
                    <a16:rowId xmlns:a16="http://schemas.microsoft.com/office/drawing/2014/main" val="3986531715"/>
                  </a:ext>
                </a:extLst>
              </a:tr>
              <a:tr h="1085968">
                <a:tc>
                  <a:txBody>
                    <a:bodyPr/>
                    <a:lstStyle/>
                    <a:p>
                      <a:r>
                        <a:rPr lang="en-US" dirty="0"/>
                        <a:t>Submission documentation:</a:t>
                      </a:r>
                    </a:p>
                    <a:p>
                      <a:pPr marL="285750" indent="-285750">
                        <a:buFont typeface="Arial" panose="020B0604020202020204" pitchFamily="34" charset="0"/>
                        <a:buChar char="•"/>
                      </a:pPr>
                      <a:r>
                        <a:rPr lang="en-US" dirty="0"/>
                        <a:t>Copy of educational transcript or diploma</a:t>
                      </a:r>
                    </a:p>
                    <a:p>
                      <a:pPr marL="285750" indent="-285750">
                        <a:buFont typeface="Arial" panose="020B0604020202020204" pitchFamily="34" charset="0"/>
                        <a:buChar char="•"/>
                      </a:pPr>
                      <a:r>
                        <a:rPr lang="en-US" dirty="0"/>
                        <a:t>Application</a:t>
                      </a:r>
                    </a:p>
                    <a:p>
                      <a:pPr marL="285750" indent="-285750">
                        <a:buFont typeface="Arial" panose="020B0604020202020204" pitchFamily="34" charset="0"/>
                        <a:buChar char="•"/>
                      </a:pPr>
                      <a:r>
                        <a:rPr lang="en-US" dirty="0"/>
                        <a:t>Experience documentation (hours in field)</a:t>
                      </a:r>
                    </a:p>
                    <a:p>
                      <a:pPr marL="285750" indent="-285750">
                        <a:buFont typeface="Arial" panose="020B0604020202020204" pitchFamily="34" charset="0"/>
                        <a:buChar char="•"/>
                      </a:pPr>
                      <a:r>
                        <a:rPr lang="en-US" dirty="0"/>
                        <a:t>Copy of FCD Certificate of Completion</a:t>
                      </a:r>
                    </a:p>
                  </a:txBody>
                  <a:tcPr/>
                </a:tc>
                <a:tc>
                  <a:txBody>
                    <a:bodyPr/>
                    <a:lstStyle/>
                    <a:p>
                      <a:r>
                        <a:rPr lang="en-US" dirty="0"/>
                        <a:t>Submission documentation:</a:t>
                      </a:r>
                    </a:p>
                    <a:p>
                      <a:pPr marL="285750" indent="-285750">
                        <a:buFont typeface="Arial" panose="020B0604020202020204" pitchFamily="34" charset="0"/>
                        <a:buChar char="•"/>
                      </a:pPr>
                      <a:r>
                        <a:rPr lang="en-US" dirty="0"/>
                        <a:t>Application (online)</a:t>
                      </a:r>
                    </a:p>
                    <a:p>
                      <a:pPr marL="285750" indent="-285750">
                        <a:buFont typeface="Arial" panose="020B0604020202020204" pitchFamily="34" charset="0"/>
                        <a:buChar char="•"/>
                      </a:pPr>
                      <a:r>
                        <a:rPr lang="en-US" dirty="0"/>
                        <a:t>Completion of 4 assessment questions (scenarios with essay response)</a:t>
                      </a:r>
                    </a:p>
                    <a:p>
                      <a:pPr marL="285750" indent="-285750">
                        <a:buFont typeface="Arial" panose="020B0604020202020204" pitchFamily="34" charset="0"/>
                        <a:buChar char="•"/>
                      </a:pPr>
                      <a:r>
                        <a:rPr lang="en-US" dirty="0"/>
                        <a:t>Copy of FCD Certificate of Completion</a:t>
                      </a:r>
                    </a:p>
                  </a:txBody>
                  <a:tcPr/>
                </a:tc>
                <a:extLst>
                  <a:ext uri="{0D108BD9-81ED-4DB2-BD59-A6C34878D82A}">
                    <a16:rowId xmlns:a16="http://schemas.microsoft.com/office/drawing/2014/main" val="2945910189"/>
                  </a:ext>
                </a:extLst>
              </a:tr>
              <a:tr h="288490">
                <a:tc>
                  <a:txBody>
                    <a:bodyPr/>
                    <a:lstStyle/>
                    <a:p>
                      <a:pPr marL="0" indent="0">
                        <a:buFont typeface="Arial" panose="020B0604020202020204" pitchFamily="34" charset="0"/>
                        <a:buNone/>
                      </a:pPr>
                      <a:r>
                        <a:rPr lang="en-US" dirty="0"/>
                        <a:t>Cost:  $100 application fee, $40 maintenance fee per </a:t>
                      </a:r>
                      <a:r>
                        <a:rPr lang="en-US" dirty="0" err="1"/>
                        <a:t>yr</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Cost:  $100 application fee, $40 maintenance fee per </a:t>
                      </a:r>
                      <a:r>
                        <a:rPr lang="en-US" dirty="0" err="1"/>
                        <a:t>yr</a:t>
                      </a:r>
                      <a:endParaRPr lang="en-US" dirty="0"/>
                    </a:p>
                  </a:txBody>
                  <a:tcPr/>
                </a:tc>
                <a:extLst>
                  <a:ext uri="{0D108BD9-81ED-4DB2-BD59-A6C34878D82A}">
                    <a16:rowId xmlns:a16="http://schemas.microsoft.com/office/drawing/2014/main" val="4016734577"/>
                  </a:ext>
                </a:extLst>
              </a:tr>
              <a:tr h="288490">
                <a:tc>
                  <a:txBody>
                    <a:bodyPr/>
                    <a:lstStyle/>
                    <a:p>
                      <a:pPr marL="0" indent="0">
                        <a:buFont typeface="Arial" panose="020B0604020202020204" pitchFamily="34" charset="0"/>
                        <a:buNone/>
                      </a:pPr>
                      <a:r>
                        <a:rPr lang="en-US" dirty="0"/>
                        <a:t>CE required:  75 </a:t>
                      </a:r>
                      <a:r>
                        <a:rPr lang="en-US" dirty="0" err="1"/>
                        <a:t>hrs</a:t>
                      </a:r>
                      <a:r>
                        <a:rPr lang="en-US" dirty="0"/>
                        <a:t> across 5 </a:t>
                      </a:r>
                      <a:r>
                        <a:rPr lang="en-US" dirty="0" err="1"/>
                        <a:t>yrs</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CE required:  30 </a:t>
                      </a:r>
                      <a:r>
                        <a:rPr lang="en-US" dirty="0" err="1"/>
                        <a:t>hrs</a:t>
                      </a:r>
                      <a:r>
                        <a:rPr lang="en-US" dirty="0"/>
                        <a:t> across 3 </a:t>
                      </a:r>
                      <a:r>
                        <a:rPr lang="en-US" dirty="0" err="1"/>
                        <a:t>yrs</a:t>
                      </a:r>
                      <a:endParaRPr lang="en-US" dirty="0"/>
                    </a:p>
                  </a:txBody>
                  <a:tcPr/>
                </a:tc>
                <a:extLst>
                  <a:ext uri="{0D108BD9-81ED-4DB2-BD59-A6C34878D82A}">
                    <a16:rowId xmlns:a16="http://schemas.microsoft.com/office/drawing/2014/main" val="1361041924"/>
                  </a:ext>
                </a:extLst>
              </a:tr>
            </a:tbl>
          </a:graphicData>
        </a:graphic>
      </p:graphicFrame>
    </p:spTree>
    <p:extLst>
      <p:ext uri="{BB962C8B-B14F-4D97-AF65-F5344CB8AC3E}">
        <p14:creationId xmlns:p14="http://schemas.microsoft.com/office/powerpoint/2010/main" val="3376192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CB46B-BA10-45D1-9884-3E26FDAAEB6D}"/>
              </a:ext>
            </a:extLst>
          </p:cNvPr>
          <p:cNvSpPr>
            <a:spLocks noGrp="1"/>
          </p:cNvSpPr>
          <p:nvPr>
            <p:ph type="title"/>
          </p:nvPr>
        </p:nvSpPr>
        <p:spPr>
          <a:xfrm>
            <a:off x="2259876" y="4226722"/>
            <a:ext cx="6512511" cy="1143000"/>
          </a:xfrm>
        </p:spPr>
        <p:txBody>
          <a:bodyPr/>
          <a:lstStyle/>
          <a:p>
            <a:r>
              <a:rPr lang="en-US" b="1" dirty="0">
                <a:solidFill>
                  <a:srgbClr val="0070C0"/>
                </a:solidFill>
              </a:rPr>
              <a:t>What is a credential? </a:t>
            </a:r>
          </a:p>
        </p:txBody>
      </p:sp>
      <p:sp>
        <p:nvSpPr>
          <p:cNvPr id="3" name="Content Placeholder 2">
            <a:extLst>
              <a:ext uri="{FF2B5EF4-FFF2-40B4-BE49-F238E27FC236}">
                <a16:creationId xmlns:a16="http://schemas.microsoft.com/office/drawing/2014/main" id="{80272B34-9629-420D-A8A4-72459011FFA3}"/>
              </a:ext>
            </a:extLst>
          </p:cNvPr>
          <p:cNvSpPr>
            <a:spLocks noGrp="1"/>
          </p:cNvSpPr>
          <p:nvPr>
            <p:ph sz="quarter" idx="13"/>
          </p:nvPr>
        </p:nvSpPr>
        <p:spPr>
          <a:xfrm>
            <a:off x="1531961" y="1034500"/>
            <a:ext cx="6400800" cy="2891961"/>
          </a:xfrm>
        </p:spPr>
        <p:txBody>
          <a:bodyPr>
            <a:normAutofit lnSpcReduction="10000"/>
          </a:bodyPr>
          <a:lstStyle/>
          <a:p>
            <a:pPr marL="45720" indent="0" algn="ctr">
              <a:buNone/>
            </a:pPr>
            <a:r>
              <a:rPr lang="en-US" sz="3600" dirty="0"/>
              <a:t>A credential represents a formal validation of an individual's qualifications and professional competency in a specific industry.</a:t>
            </a:r>
          </a:p>
        </p:txBody>
      </p:sp>
    </p:spTree>
    <p:extLst>
      <p:ext uri="{BB962C8B-B14F-4D97-AF65-F5344CB8AC3E}">
        <p14:creationId xmlns:p14="http://schemas.microsoft.com/office/powerpoint/2010/main" val="793206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C749015-7DEB-435F-9F34-7BBFF3B6DEE5}"/>
              </a:ext>
            </a:extLst>
          </p:cNvPr>
          <p:cNvSpPr>
            <a:spLocks noGrp="1"/>
          </p:cNvSpPr>
          <p:nvPr>
            <p:ph type="title"/>
          </p:nvPr>
        </p:nvSpPr>
        <p:spPr>
          <a:xfrm>
            <a:off x="2441231" y="646415"/>
            <a:ext cx="5799910" cy="1086133"/>
          </a:xfrm>
        </p:spPr>
        <p:txBody>
          <a:bodyPr>
            <a:normAutofit/>
          </a:bodyPr>
          <a:lstStyle/>
          <a:p>
            <a:pPr algn="l"/>
            <a:r>
              <a:rPr lang="en-US" sz="3200" b="1" dirty="0">
                <a:solidFill>
                  <a:srgbClr val="0070C0"/>
                </a:solidFill>
              </a:rPr>
              <a:t>MORE ABOUT CREDENTIALS</a:t>
            </a:r>
          </a:p>
        </p:txBody>
      </p:sp>
      <p:sp>
        <p:nvSpPr>
          <p:cNvPr id="3" name="Content Placeholder 2">
            <a:extLst>
              <a:ext uri="{FF2B5EF4-FFF2-40B4-BE49-F238E27FC236}">
                <a16:creationId xmlns:a16="http://schemas.microsoft.com/office/drawing/2014/main" id="{EBA02D5D-67A0-45EA-BDC5-B7AE345156CF}"/>
              </a:ext>
            </a:extLst>
          </p:cNvPr>
          <p:cNvSpPr>
            <a:spLocks noGrp="1"/>
          </p:cNvSpPr>
          <p:nvPr>
            <p:ph idx="1"/>
          </p:nvPr>
        </p:nvSpPr>
        <p:spPr>
          <a:xfrm>
            <a:off x="1794690" y="1809890"/>
            <a:ext cx="6813592" cy="3315563"/>
          </a:xfrm>
        </p:spPr>
        <p:txBody>
          <a:bodyPr anchor="t">
            <a:noAutofit/>
          </a:bodyPr>
          <a:lstStyle/>
          <a:p>
            <a:r>
              <a:rPr lang="en-US" sz="2701" dirty="0"/>
              <a:t>A credential is generally issued by a 3</a:t>
            </a:r>
            <a:r>
              <a:rPr lang="en-US" sz="2701" baseline="30000" dirty="0"/>
              <a:t>rd</a:t>
            </a:r>
            <a:r>
              <a:rPr lang="en-US" sz="2701" dirty="0"/>
              <a:t> party with authoritative power and is proof of individual’s qualification or competence in a given subject.  To qualify to apply for a credential, an individual must possess certain requirements:  a set level of education, experience or a combination of both.</a:t>
            </a:r>
          </a:p>
        </p:txBody>
      </p:sp>
    </p:spTree>
    <p:extLst>
      <p:ext uri="{BB962C8B-B14F-4D97-AF65-F5344CB8AC3E}">
        <p14:creationId xmlns:p14="http://schemas.microsoft.com/office/powerpoint/2010/main" val="3234484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213FF-D7A5-4CE2-8FEE-71B73D418C22}"/>
              </a:ext>
            </a:extLst>
          </p:cNvPr>
          <p:cNvSpPr>
            <a:spLocks noGrp="1"/>
          </p:cNvSpPr>
          <p:nvPr>
            <p:ph type="title"/>
          </p:nvPr>
        </p:nvSpPr>
        <p:spPr>
          <a:xfrm>
            <a:off x="1539965" y="563256"/>
            <a:ext cx="7067006" cy="1304732"/>
          </a:xfrm>
        </p:spPr>
        <p:txBody>
          <a:bodyPr/>
          <a:lstStyle/>
          <a:p>
            <a:pPr algn="l"/>
            <a:r>
              <a:rPr lang="en-US" sz="3600" b="1" dirty="0">
                <a:solidFill>
                  <a:srgbClr val="0070C0"/>
                </a:solidFill>
              </a:rPr>
              <a:t>TWO COMPONENTS OF CREDENTIALS</a:t>
            </a:r>
          </a:p>
        </p:txBody>
      </p:sp>
      <p:sp>
        <p:nvSpPr>
          <p:cNvPr id="3" name="Content Placeholder 2">
            <a:extLst>
              <a:ext uri="{FF2B5EF4-FFF2-40B4-BE49-F238E27FC236}">
                <a16:creationId xmlns:a16="http://schemas.microsoft.com/office/drawing/2014/main" id="{F92F7E6A-F58B-4DDB-B397-C9CC80B70989}"/>
              </a:ext>
            </a:extLst>
          </p:cNvPr>
          <p:cNvSpPr>
            <a:spLocks noGrp="1"/>
          </p:cNvSpPr>
          <p:nvPr>
            <p:ph idx="1"/>
          </p:nvPr>
        </p:nvSpPr>
        <p:spPr>
          <a:xfrm>
            <a:off x="1092936" y="2285763"/>
            <a:ext cx="7514035" cy="4260907"/>
          </a:xfrm>
        </p:spPr>
        <p:txBody>
          <a:bodyPr anchor="t">
            <a:normAutofit/>
          </a:bodyPr>
          <a:lstStyle/>
          <a:p>
            <a:pPr marL="342991" indent="-342991">
              <a:buFont typeface="+mj-lt"/>
              <a:buAutoNum type="arabicPeriod"/>
            </a:pPr>
            <a:r>
              <a:rPr lang="en-US" b="1" dirty="0"/>
              <a:t>TRAINING and/or EDUCATION </a:t>
            </a:r>
            <a:r>
              <a:rPr lang="en-US" dirty="0"/>
              <a:t>– these standards are specifically defined by credential.  You will have to document that you have successfully completed this training or education.</a:t>
            </a:r>
          </a:p>
          <a:p>
            <a:pPr marL="342991" indent="-342991">
              <a:buFont typeface="+mj-lt"/>
              <a:buAutoNum type="arabicPeriod"/>
            </a:pPr>
            <a:r>
              <a:rPr lang="en-US" b="1" dirty="0"/>
              <a:t>DEMONSTRATION OF YOUR KNOWLEDGE </a:t>
            </a:r>
            <a:r>
              <a:rPr lang="en-US" dirty="0"/>
              <a:t>– here you will show HOW you have used, are using, or can apply knowledge.  You may be asked to demonstrate your knowledge through documentation of your EXPERIENCE or through an ASSESSMENT.</a:t>
            </a:r>
          </a:p>
          <a:p>
            <a:endParaRPr lang="en-US" dirty="0"/>
          </a:p>
        </p:txBody>
      </p:sp>
    </p:spTree>
    <p:extLst>
      <p:ext uri="{BB962C8B-B14F-4D97-AF65-F5344CB8AC3E}">
        <p14:creationId xmlns:p14="http://schemas.microsoft.com/office/powerpoint/2010/main" val="3659035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79191-64EA-4567-BB5E-D048E29A12EA}"/>
              </a:ext>
            </a:extLst>
          </p:cNvPr>
          <p:cNvSpPr>
            <a:spLocks noGrp="1"/>
          </p:cNvSpPr>
          <p:nvPr>
            <p:ph idx="1"/>
          </p:nvPr>
        </p:nvSpPr>
        <p:spPr>
          <a:xfrm>
            <a:off x="1427873" y="1644367"/>
            <a:ext cx="6670684" cy="3600733"/>
          </a:xfrm>
        </p:spPr>
        <p:txBody>
          <a:bodyPr>
            <a:normAutofit fontScale="92500"/>
          </a:bodyPr>
          <a:lstStyle/>
          <a:p>
            <a:r>
              <a:rPr lang="en-US" sz="2400" dirty="0"/>
              <a:t>Supports your professional brand and profile in the field of career development</a:t>
            </a:r>
          </a:p>
          <a:p>
            <a:r>
              <a:rPr lang="en-US" sz="2400" dirty="0"/>
              <a:t>Provides credibility and transparency for heightened consumer confidence</a:t>
            </a:r>
          </a:p>
          <a:p>
            <a:r>
              <a:rPr lang="en-US" sz="2400" dirty="0"/>
              <a:t>Built upon rigorous quality standards, scope of practice and ethical guidelines</a:t>
            </a:r>
          </a:p>
          <a:p>
            <a:r>
              <a:rPr lang="en-US" sz="2400" dirty="0"/>
              <a:t>Portable, international competency-based credential, that reaches beyond a certificate of training</a:t>
            </a:r>
          </a:p>
          <a:p>
            <a:endParaRPr lang="en-US" dirty="0"/>
          </a:p>
        </p:txBody>
      </p:sp>
      <p:sp>
        <p:nvSpPr>
          <p:cNvPr id="4" name="Title 1">
            <a:extLst>
              <a:ext uri="{FF2B5EF4-FFF2-40B4-BE49-F238E27FC236}">
                <a16:creationId xmlns:a16="http://schemas.microsoft.com/office/drawing/2014/main" id="{CE8911F6-89B9-4066-B1CA-355A89805625}"/>
              </a:ext>
            </a:extLst>
          </p:cNvPr>
          <p:cNvSpPr txBox="1">
            <a:spLocks/>
          </p:cNvSpPr>
          <p:nvPr/>
        </p:nvSpPr>
        <p:spPr>
          <a:xfrm>
            <a:off x="1814022" y="799414"/>
            <a:ext cx="6284534" cy="628814"/>
          </a:xfrm>
          <a:prstGeom prst="rect">
            <a:avLst/>
          </a:prstGeom>
          <a:effectLst/>
        </p:spPr>
        <p:txBody>
          <a:bodyPr vert="horz" lIns="68598" tIns="34299" rIns="68598" bIns="34299" rtlCol="0" anchor="ctr">
            <a:normAutofit/>
          </a:bodyPr>
          <a:lstStyle>
            <a:lvl1pPr algn="ctr" defTabSz="457063" rtl="0" eaLnBrk="1" latinLnBrk="0" hangingPunct="1">
              <a:spcBef>
                <a:spcPct val="0"/>
              </a:spcBef>
              <a:buNone/>
              <a:defRPr sz="3999"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000" b="1" dirty="0">
                <a:solidFill>
                  <a:srgbClr val="0070C0"/>
                </a:solidFill>
              </a:rPr>
              <a:t>WHY BE CREDENTIALED?</a:t>
            </a:r>
          </a:p>
        </p:txBody>
      </p:sp>
    </p:spTree>
    <p:extLst>
      <p:ext uri="{BB962C8B-B14F-4D97-AF65-F5344CB8AC3E}">
        <p14:creationId xmlns:p14="http://schemas.microsoft.com/office/powerpoint/2010/main" val="19613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95894-BB88-4A8C-81BC-5F3C2ED4ECA8}"/>
              </a:ext>
            </a:extLst>
          </p:cNvPr>
          <p:cNvSpPr>
            <a:spLocks noGrp="1"/>
          </p:cNvSpPr>
          <p:nvPr>
            <p:ph type="title"/>
          </p:nvPr>
        </p:nvSpPr>
        <p:spPr>
          <a:xfrm>
            <a:off x="2374972" y="679268"/>
            <a:ext cx="5539957" cy="1143000"/>
          </a:xfrm>
        </p:spPr>
        <p:txBody>
          <a:bodyPr/>
          <a:lstStyle/>
          <a:p>
            <a:r>
              <a:rPr lang="en-US" b="1" dirty="0">
                <a:solidFill>
                  <a:srgbClr val="0070C0"/>
                </a:solidFill>
              </a:rPr>
              <a:t>I’m ready to go!!!!</a:t>
            </a:r>
          </a:p>
        </p:txBody>
      </p:sp>
      <p:sp>
        <p:nvSpPr>
          <p:cNvPr id="3" name="Content Placeholder 2">
            <a:extLst>
              <a:ext uri="{FF2B5EF4-FFF2-40B4-BE49-F238E27FC236}">
                <a16:creationId xmlns:a16="http://schemas.microsoft.com/office/drawing/2014/main" id="{32C2E610-F4C7-46E3-A095-E4806D9AC145}"/>
              </a:ext>
            </a:extLst>
          </p:cNvPr>
          <p:cNvSpPr>
            <a:spLocks noGrp="1"/>
          </p:cNvSpPr>
          <p:nvPr>
            <p:ph sz="quarter" idx="13"/>
          </p:nvPr>
        </p:nvSpPr>
        <p:spPr>
          <a:xfrm>
            <a:off x="1692507" y="1518894"/>
            <a:ext cx="6400800" cy="2882900"/>
          </a:xfrm>
        </p:spPr>
        <p:txBody>
          <a:bodyPr>
            <a:noAutofit/>
          </a:bodyPr>
          <a:lstStyle/>
          <a:p>
            <a:r>
              <a:rPr lang="en-US" sz="3600" dirty="0"/>
              <a:t>There are over 200 career credentials listed on the US Careeronestop site!</a:t>
            </a:r>
          </a:p>
          <a:p>
            <a:r>
              <a:rPr lang="en-US" sz="3600" dirty="0"/>
              <a:t>And when I finish my training, what does that mean?  </a:t>
            </a:r>
          </a:p>
        </p:txBody>
      </p:sp>
      <p:sp>
        <p:nvSpPr>
          <p:cNvPr id="4" name="Title 1">
            <a:extLst>
              <a:ext uri="{FF2B5EF4-FFF2-40B4-BE49-F238E27FC236}">
                <a16:creationId xmlns:a16="http://schemas.microsoft.com/office/drawing/2014/main" id="{7BA146FB-5F41-42CB-BE95-F4E8DF206625}"/>
              </a:ext>
            </a:extLst>
          </p:cNvPr>
          <p:cNvSpPr txBox="1">
            <a:spLocks/>
          </p:cNvSpPr>
          <p:nvPr/>
        </p:nvSpPr>
        <p:spPr>
          <a:xfrm>
            <a:off x="862149" y="4914900"/>
            <a:ext cx="8061516" cy="1263832"/>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pPr algn="ctr"/>
            <a:r>
              <a:rPr lang="en-US" sz="3200" b="1" dirty="0">
                <a:solidFill>
                  <a:srgbClr val="0070C0"/>
                </a:solidFill>
              </a:rPr>
              <a:t>Check out DOL Website:  Careeronestop.org</a:t>
            </a:r>
          </a:p>
        </p:txBody>
      </p:sp>
    </p:spTree>
    <p:extLst>
      <p:ext uri="{BB962C8B-B14F-4D97-AF65-F5344CB8AC3E}">
        <p14:creationId xmlns:p14="http://schemas.microsoft.com/office/powerpoint/2010/main" val="2181655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C8824-B501-4C1C-B5DE-9B678F054595}"/>
              </a:ext>
            </a:extLst>
          </p:cNvPr>
          <p:cNvSpPr>
            <a:spLocks noGrp="1"/>
          </p:cNvSpPr>
          <p:nvPr>
            <p:ph type="title"/>
          </p:nvPr>
        </p:nvSpPr>
        <p:spPr>
          <a:xfrm>
            <a:off x="862149" y="3877384"/>
            <a:ext cx="8061516" cy="2301348"/>
          </a:xfrm>
        </p:spPr>
        <p:txBody>
          <a:bodyPr/>
          <a:lstStyle/>
          <a:p>
            <a:pPr algn="ctr"/>
            <a:r>
              <a:rPr lang="en-US" b="1" dirty="0">
                <a:solidFill>
                  <a:srgbClr val="0070C0"/>
                </a:solidFill>
              </a:rPr>
              <a:t>Check out DOL Website:  Careeronestop.org</a:t>
            </a:r>
          </a:p>
        </p:txBody>
      </p:sp>
      <p:sp>
        <p:nvSpPr>
          <p:cNvPr id="3" name="Content Placeholder 2">
            <a:extLst>
              <a:ext uri="{FF2B5EF4-FFF2-40B4-BE49-F238E27FC236}">
                <a16:creationId xmlns:a16="http://schemas.microsoft.com/office/drawing/2014/main" id="{5C514594-F239-4A1A-B179-77F7CC682362}"/>
              </a:ext>
            </a:extLst>
          </p:cNvPr>
          <p:cNvSpPr>
            <a:spLocks noGrp="1"/>
          </p:cNvSpPr>
          <p:nvPr>
            <p:ph sz="quarter" idx="13"/>
          </p:nvPr>
        </p:nvSpPr>
        <p:spPr>
          <a:xfrm>
            <a:off x="1424710" y="1264461"/>
            <a:ext cx="6857141" cy="2697480"/>
          </a:xfrm>
        </p:spPr>
        <p:txBody>
          <a:bodyPr>
            <a:normAutofit lnSpcReduction="10000"/>
          </a:bodyPr>
          <a:lstStyle/>
          <a:p>
            <a:pPr marL="45720" indent="0" algn="ctr">
              <a:buNone/>
            </a:pPr>
            <a:r>
              <a:rPr lang="en-US" sz="4000" dirty="0"/>
              <a:t>Both NCDA and CCE’s credentials can be found on the US DOL Certification Finder on the </a:t>
            </a:r>
            <a:r>
              <a:rPr lang="en-US" sz="4000" dirty="0">
                <a:hlinkClick r:id="rId2"/>
              </a:rPr>
              <a:t>CareerOneStop</a:t>
            </a:r>
            <a:r>
              <a:rPr lang="en-US" sz="4000" dirty="0"/>
              <a:t> website. </a:t>
            </a:r>
          </a:p>
        </p:txBody>
      </p:sp>
    </p:spTree>
    <p:extLst>
      <p:ext uri="{BB962C8B-B14F-4D97-AF65-F5344CB8AC3E}">
        <p14:creationId xmlns:p14="http://schemas.microsoft.com/office/powerpoint/2010/main" val="2763840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CB46B-BA10-45D1-9884-3E26FDAAEB6D}"/>
              </a:ext>
            </a:extLst>
          </p:cNvPr>
          <p:cNvSpPr>
            <a:spLocks noGrp="1"/>
          </p:cNvSpPr>
          <p:nvPr>
            <p:ph type="title"/>
          </p:nvPr>
        </p:nvSpPr>
        <p:spPr>
          <a:xfrm>
            <a:off x="2882900" y="781226"/>
            <a:ext cx="4941751" cy="1143000"/>
          </a:xfrm>
        </p:spPr>
        <p:txBody>
          <a:bodyPr/>
          <a:lstStyle/>
          <a:p>
            <a:pPr algn="l"/>
            <a:r>
              <a:rPr lang="en-US" sz="3600" dirty="0">
                <a:solidFill>
                  <a:srgbClr val="0070C0"/>
                </a:solidFill>
              </a:rPr>
              <a:t>US GCDF &amp; CCSP</a:t>
            </a:r>
            <a:endParaRPr lang="en-US" dirty="0"/>
          </a:p>
        </p:txBody>
      </p:sp>
      <p:sp>
        <p:nvSpPr>
          <p:cNvPr id="3" name="Content Placeholder 2">
            <a:extLst>
              <a:ext uri="{FF2B5EF4-FFF2-40B4-BE49-F238E27FC236}">
                <a16:creationId xmlns:a16="http://schemas.microsoft.com/office/drawing/2014/main" id="{80272B34-9629-420D-A8A4-72459011FFA3}"/>
              </a:ext>
            </a:extLst>
          </p:cNvPr>
          <p:cNvSpPr>
            <a:spLocks noGrp="1"/>
          </p:cNvSpPr>
          <p:nvPr>
            <p:ph sz="quarter" idx="13"/>
          </p:nvPr>
        </p:nvSpPr>
        <p:spPr>
          <a:xfrm>
            <a:off x="1850913" y="1924226"/>
            <a:ext cx="6400800" cy="4208060"/>
          </a:xfrm>
        </p:spPr>
        <p:txBody>
          <a:bodyPr>
            <a:normAutofit/>
          </a:bodyPr>
          <a:lstStyle/>
          <a:p>
            <a:pPr marL="45720" indent="0" algn="ctr">
              <a:buNone/>
            </a:pPr>
            <a:r>
              <a:rPr lang="en-US" sz="3600" dirty="0"/>
              <a:t>Completion of NCDA Facilitating Career Development Training Program qualifies a person for the US GCDF and NCDA’s CCSP.</a:t>
            </a:r>
          </a:p>
        </p:txBody>
      </p:sp>
    </p:spTree>
    <p:extLst>
      <p:ext uri="{BB962C8B-B14F-4D97-AF65-F5344CB8AC3E}">
        <p14:creationId xmlns:p14="http://schemas.microsoft.com/office/powerpoint/2010/main" val="1702506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CB46B-BA10-45D1-9884-3E26FDAAEB6D}"/>
              </a:ext>
            </a:extLst>
          </p:cNvPr>
          <p:cNvSpPr>
            <a:spLocks noGrp="1"/>
          </p:cNvSpPr>
          <p:nvPr>
            <p:ph type="title"/>
          </p:nvPr>
        </p:nvSpPr>
        <p:spPr>
          <a:xfrm>
            <a:off x="1910103" y="839087"/>
            <a:ext cx="5862297" cy="1143000"/>
          </a:xfrm>
        </p:spPr>
        <p:txBody>
          <a:bodyPr>
            <a:normAutofit fontScale="90000"/>
          </a:bodyPr>
          <a:lstStyle/>
          <a:p>
            <a:pPr algn="l"/>
            <a:r>
              <a:rPr lang="en-US" sz="3200" b="1" dirty="0">
                <a:solidFill>
                  <a:srgbClr val="0070C0"/>
                </a:solidFill>
              </a:rPr>
              <a:t>OK I am confused about the US GCDF and NCDA Credentials</a:t>
            </a:r>
            <a:r>
              <a:rPr lang="en-US" b="1" dirty="0"/>
              <a:t> </a:t>
            </a:r>
          </a:p>
        </p:txBody>
      </p:sp>
      <p:sp>
        <p:nvSpPr>
          <p:cNvPr id="3" name="Content Placeholder 2">
            <a:extLst>
              <a:ext uri="{FF2B5EF4-FFF2-40B4-BE49-F238E27FC236}">
                <a16:creationId xmlns:a16="http://schemas.microsoft.com/office/drawing/2014/main" id="{80272B34-9629-420D-A8A4-72459011FFA3}"/>
              </a:ext>
            </a:extLst>
          </p:cNvPr>
          <p:cNvSpPr>
            <a:spLocks noGrp="1"/>
          </p:cNvSpPr>
          <p:nvPr>
            <p:ph sz="quarter" idx="13"/>
          </p:nvPr>
        </p:nvSpPr>
        <p:spPr>
          <a:xfrm>
            <a:off x="1371600" y="2279826"/>
            <a:ext cx="6400800" cy="2891961"/>
          </a:xfrm>
        </p:spPr>
        <p:txBody>
          <a:bodyPr>
            <a:normAutofit/>
          </a:bodyPr>
          <a:lstStyle/>
          <a:p>
            <a:pPr marL="45720" indent="0" algn="ctr">
              <a:buNone/>
            </a:pPr>
            <a:r>
              <a:rPr lang="en-US" sz="3600" dirty="0"/>
              <a:t>GCDF (Global Career Development Facilitator) is a credential through CCE-Global   http://www.cce-global.org/ </a:t>
            </a:r>
          </a:p>
        </p:txBody>
      </p:sp>
    </p:spTree>
    <p:extLst>
      <p:ext uri="{BB962C8B-B14F-4D97-AF65-F5344CB8AC3E}">
        <p14:creationId xmlns:p14="http://schemas.microsoft.com/office/powerpoint/2010/main" val="764040098"/>
      </p:ext>
    </p:extLst>
  </p:cSld>
  <p:clrMapOvr>
    <a:masterClrMapping/>
  </p:clrMapOvr>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algn="ctr"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TM10001103[[fn=Headlines]]</Template>
  <TotalTime>206</TotalTime>
  <Words>912</Words>
  <Application>Microsoft Office PowerPoint</Application>
  <PresentationFormat>On-screen Show (4:3)</PresentationFormat>
  <Paragraphs>85</Paragraphs>
  <Slides>13</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13</vt:i4>
      </vt:variant>
    </vt:vector>
  </HeadingPairs>
  <TitlesOfParts>
    <vt:vector size="20" baseType="lpstr">
      <vt:lpstr>Arial</vt:lpstr>
      <vt:lpstr>Calibri</vt:lpstr>
      <vt:lpstr>Calibri Light</vt:lpstr>
      <vt:lpstr>Century Schoolbook</vt:lpstr>
      <vt:lpstr>Corbel</vt:lpstr>
      <vt:lpstr>Headlines</vt:lpstr>
      <vt:lpstr>Office Theme</vt:lpstr>
      <vt:lpstr>Notes or Quotes</vt:lpstr>
      <vt:lpstr>What is a credential? </vt:lpstr>
      <vt:lpstr>MORE ABOUT CREDENTIALS</vt:lpstr>
      <vt:lpstr>TWO COMPONENTS OF CREDENTIALS</vt:lpstr>
      <vt:lpstr>PowerPoint Presentation</vt:lpstr>
      <vt:lpstr>I’m ready to go!!!!</vt:lpstr>
      <vt:lpstr>Check out DOL Website:  Careeronestop.org</vt:lpstr>
      <vt:lpstr>US GCDF &amp; CCSP</vt:lpstr>
      <vt:lpstr>OK I am confused about the US GCDF and NCDA Credentials </vt:lpstr>
      <vt:lpstr>OK I am confused about the US GCDF and CCSP</vt:lpstr>
      <vt:lpstr>US GCDF</vt:lpstr>
      <vt:lpstr>PowerPoint Presentation</vt:lpstr>
      <vt:lpstr>Comparison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Constance Pritchard</dc:creator>
  <cp:lastModifiedBy>wilsoncharise73@gmail.com</cp:lastModifiedBy>
  <cp:revision>16</cp:revision>
  <dcterms:created xsi:type="dcterms:W3CDTF">2014-09-16T21:40:01Z</dcterms:created>
  <dcterms:modified xsi:type="dcterms:W3CDTF">2020-06-01T11:35:05Z</dcterms:modified>
</cp:coreProperties>
</file>